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1" r:id="rId2"/>
    <p:sldId id="2562" r:id="rId3"/>
    <p:sldId id="2563" r:id="rId4"/>
    <p:sldId id="2583" r:id="rId5"/>
    <p:sldId id="2564" r:id="rId6"/>
    <p:sldId id="2565" r:id="rId7"/>
    <p:sldId id="2566" r:id="rId8"/>
    <p:sldId id="2568" r:id="rId9"/>
    <p:sldId id="2569" r:id="rId10"/>
    <p:sldId id="2571" r:id="rId11"/>
    <p:sldId id="2572" r:id="rId12"/>
    <p:sldId id="2573" r:id="rId13"/>
    <p:sldId id="2575" r:id="rId14"/>
    <p:sldId id="2576" r:id="rId15"/>
    <p:sldId id="2577" r:id="rId16"/>
    <p:sldId id="2579" r:id="rId17"/>
    <p:sldId id="2580" r:id="rId18"/>
    <p:sldId id="2581" r:id="rId19"/>
    <p:sldId id="2582" r:id="rId20"/>
    <p:sldId id="25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n Entertainment and Media: Transforming Creativity and Consumption" id="{C8E29A79-E13B-4A82-8702-1C7BA3C2569C}">
          <p14:sldIdLst>
            <p14:sldId id="2561"/>
            <p14:sldId id="2562"/>
            <p14:sldId id="2563"/>
            <p14:sldId id="2583"/>
            <p14:sldId id="2564"/>
            <p14:sldId id="2565"/>
            <p14:sldId id="2566"/>
            <p14:sldId id="2568"/>
            <p14:sldId id="2569"/>
            <p14:sldId id="2571"/>
            <p14:sldId id="2572"/>
            <p14:sldId id="2573"/>
            <p14:sldId id="2575"/>
            <p14:sldId id="2576"/>
            <p14:sldId id="2577"/>
            <p14:sldId id="2579"/>
            <p14:sldId id="2580"/>
            <p14:sldId id="2581"/>
            <p14:sldId id="2582"/>
            <p14:sldId id="25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E21F18-673E-4834-AC6E-8BF8CDF2A3D5}" v="155" dt="2025-06-25T21:55:05.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Rodriguez" userId="0ad68367006ecf2b" providerId="LiveId" clId="{3DE21F18-673E-4834-AC6E-8BF8CDF2A3D5}"/>
    <pc:docChg chg="undo custSel addSld delSld modSld sldOrd delSection modSection">
      <pc:chgData name="Richard Rodriguez" userId="0ad68367006ecf2b" providerId="LiveId" clId="{3DE21F18-673E-4834-AC6E-8BF8CDF2A3D5}" dt="2025-06-25T21:55:29.781" v="257" actId="20577"/>
      <pc:docMkLst>
        <pc:docMk/>
      </pc:docMkLst>
      <pc:sldChg chg="modSp mod modAnim">
        <pc:chgData name="Richard Rodriguez" userId="0ad68367006ecf2b" providerId="LiveId" clId="{3DE21F18-673E-4834-AC6E-8BF8CDF2A3D5}" dt="2025-06-25T21:33:14.705" v="70" actId="20577"/>
        <pc:sldMkLst>
          <pc:docMk/>
          <pc:sldMk cId="3802040454" sldId="2561"/>
        </pc:sldMkLst>
        <pc:spChg chg="mod">
          <ac:chgData name="Richard Rodriguez" userId="0ad68367006ecf2b" providerId="LiveId" clId="{3DE21F18-673E-4834-AC6E-8BF8CDF2A3D5}" dt="2025-06-25T21:33:14.705" v="70" actId="20577"/>
          <ac:spMkLst>
            <pc:docMk/>
            <pc:sldMk cId="3802040454" sldId="2561"/>
            <ac:spMk id="3" creationId="{88298108-10C4-25D0-036E-C0B09E8C6354}"/>
          </ac:spMkLst>
        </pc:spChg>
      </pc:sldChg>
      <pc:sldChg chg="modSp mod">
        <pc:chgData name="Richard Rodriguez" userId="0ad68367006ecf2b" providerId="LiveId" clId="{3DE21F18-673E-4834-AC6E-8BF8CDF2A3D5}" dt="2025-06-25T21:38:23.341" v="113" actId="20577"/>
        <pc:sldMkLst>
          <pc:docMk/>
          <pc:sldMk cId="3859659654" sldId="2562"/>
        </pc:sldMkLst>
        <pc:spChg chg="mod">
          <ac:chgData name="Richard Rodriguez" userId="0ad68367006ecf2b" providerId="LiveId" clId="{3DE21F18-673E-4834-AC6E-8BF8CDF2A3D5}" dt="2025-06-25T21:38:23.341" v="113" actId="20577"/>
          <ac:spMkLst>
            <pc:docMk/>
            <pc:sldMk cId="3859659654" sldId="2562"/>
            <ac:spMk id="2" creationId="{E1987344-B94B-DABD-E110-5FBDF3561AD2}"/>
          </ac:spMkLst>
        </pc:spChg>
      </pc:sldChg>
      <pc:sldChg chg="addSp delSp modSp mod delAnim">
        <pc:chgData name="Richard Rodriguez" userId="0ad68367006ecf2b" providerId="LiveId" clId="{3DE21F18-673E-4834-AC6E-8BF8CDF2A3D5}" dt="2025-06-25T21:38:10.592" v="110" actId="20577"/>
        <pc:sldMkLst>
          <pc:docMk/>
          <pc:sldMk cId="2982866282" sldId="2563"/>
        </pc:sldMkLst>
        <pc:spChg chg="del mod">
          <ac:chgData name="Richard Rodriguez" userId="0ad68367006ecf2b" providerId="LiveId" clId="{3DE21F18-673E-4834-AC6E-8BF8CDF2A3D5}" dt="2025-06-25T21:37:05.055" v="91" actId="478"/>
          <ac:spMkLst>
            <pc:docMk/>
            <pc:sldMk cId="2982866282" sldId="2563"/>
            <ac:spMk id="2" creationId="{63894534-F1D1-F0EA-E149-209E4B36FE9C}"/>
          </ac:spMkLst>
        </pc:spChg>
        <pc:spChg chg="add mod">
          <ac:chgData name="Richard Rodriguez" userId="0ad68367006ecf2b" providerId="LiveId" clId="{3DE21F18-673E-4834-AC6E-8BF8CDF2A3D5}" dt="2025-06-25T21:38:10.592" v="110" actId="20577"/>
          <ac:spMkLst>
            <pc:docMk/>
            <pc:sldMk cId="2982866282" sldId="2563"/>
            <ac:spMk id="3" creationId="{B2CC0D27-3ECF-3484-BF79-349780D360C0}"/>
          </ac:spMkLst>
        </pc:spChg>
        <pc:spChg chg="add del mod">
          <ac:chgData name="Richard Rodriguez" userId="0ad68367006ecf2b" providerId="LiveId" clId="{3DE21F18-673E-4834-AC6E-8BF8CDF2A3D5}" dt="2025-06-25T21:37:08.746" v="92" actId="478"/>
          <ac:spMkLst>
            <pc:docMk/>
            <pc:sldMk cId="2982866282" sldId="2563"/>
            <ac:spMk id="5" creationId="{DD930733-FC71-3418-03C6-9AB5DB4A89B1}"/>
          </ac:spMkLst>
        </pc:spChg>
        <pc:picChg chg="mod">
          <ac:chgData name="Richard Rodriguez" userId="0ad68367006ecf2b" providerId="LiveId" clId="{3DE21F18-673E-4834-AC6E-8BF8CDF2A3D5}" dt="2025-06-25T21:37:26.022" v="96" actId="1076"/>
          <ac:picMkLst>
            <pc:docMk/>
            <pc:sldMk cId="2982866282" sldId="2563"/>
            <ac:picMk id="13" creationId="{0F827643-7F96-06BA-6884-0ABA622EC855}"/>
          </ac:picMkLst>
        </pc:picChg>
      </pc:sldChg>
      <pc:sldChg chg="modSp add del mod modAnim">
        <pc:chgData name="Richard Rodriguez" userId="0ad68367006ecf2b" providerId="LiveId" clId="{3DE21F18-673E-4834-AC6E-8BF8CDF2A3D5}" dt="2025-06-25T21:45:46.862" v="198" actId="20577"/>
        <pc:sldMkLst>
          <pc:docMk/>
          <pc:sldMk cId="366962308" sldId="2564"/>
        </pc:sldMkLst>
        <pc:spChg chg="mod">
          <ac:chgData name="Richard Rodriguez" userId="0ad68367006ecf2b" providerId="LiveId" clId="{3DE21F18-673E-4834-AC6E-8BF8CDF2A3D5}" dt="2025-06-25T21:45:46.862" v="198" actId="20577"/>
          <ac:spMkLst>
            <pc:docMk/>
            <pc:sldMk cId="366962308" sldId="2564"/>
            <ac:spMk id="2" creationId="{1FB3B095-4002-F0C0-9B46-00120D7C4C75}"/>
          </ac:spMkLst>
        </pc:spChg>
        <pc:spChg chg="mod">
          <ac:chgData name="Richard Rodriguez" userId="0ad68367006ecf2b" providerId="LiveId" clId="{3DE21F18-673E-4834-AC6E-8BF8CDF2A3D5}" dt="2025-06-25T21:45:34.193" v="173" actId="27636"/>
          <ac:spMkLst>
            <pc:docMk/>
            <pc:sldMk cId="366962308" sldId="2564"/>
            <ac:spMk id="4" creationId="{FFC7C19E-BC19-5B36-4E63-2262639D7B2F}"/>
          </ac:spMkLst>
        </pc:spChg>
      </pc:sldChg>
      <pc:sldChg chg="ord">
        <pc:chgData name="Richard Rodriguez" userId="0ad68367006ecf2b" providerId="LiveId" clId="{3DE21F18-673E-4834-AC6E-8BF8CDF2A3D5}" dt="2025-06-25T21:46:16.564" v="200"/>
        <pc:sldMkLst>
          <pc:docMk/>
          <pc:sldMk cId="3251948234" sldId="2565"/>
        </pc:sldMkLst>
      </pc:sldChg>
      <pc:sldChg chg="del">
        <pc:chgData name="Richard Rodriguez" userId="0ad68367006ecf2b" providerId="LiveId" clId="{3DE21F18-673E-4834-AC6E-8BF8CDF2A3D5}" dt="2025-06-25T21:53:20.603" v="251" actId="47"/>
        <pc:sldMkLst>
          <pc:docMk/>
          <pc:sldMk cId="2493256227" sldId="2567"/>
        </pc:sldMkLst>
      </pc:sldChg>
      <pc:sldChg chg="del">
        <pc:chgData name="Richard Rodriguez" userId="0ad68367006ecf2b" providerId="LiveId" clId="{3DE21F18-673E-4834-AC6E-8BF8CDF2A3D5}" dt="2025-06-25T21:31:27.897" v="0" actId="47"/>
        <pc:sldMkLst>
          <pc:docMk/>
          <pc:sldMk cId="3251704950" sldId="2570"/>
        </pc:sldMkLst>
      </pc:sldChg>
      <pc:sldChg chg="del">
        <pc:chgData name="Richard Rodriguez" userId="0ad68367006ecf2b" providerId="LiveId" clId="{3DE21F18-673E-4834-AC6E-8BF8CDF2A3D5}" dt="2025-06-25T21:39:40.074" v="117" actId="47"/>
        <pc:sldMkLst>
          <pc:docMk/>
          <pc:sldMk cId="1229316827" sldId="2574"/>
        </pc:sldMkLst>
      </pc:sldChg>
      <pc:sldChg chg="del">
        <pc:chgData name="Richard Rodriguez" userId="0ad68367006ecf2b" providerId="LiveId" clId="{3DE21F18-673E-4834-AC6E-8BF8CDF2A3D5}" dt="2025-06-25T21:39:47.568" v="119" actId="47"/>
        <pc:sldMkLst>
          <pc:docMk/>
          <pc:sldMk cId="3147857113" sldId="2578"/>
        </pc:sldMkLst>
      </pc:sldChg>
      <pc:sldChg chg="addSp delSp modSp mod modAnim">
        <pc:chgData name="Richard Rodriguez" userId="0ad68367006ecf2b" providerId="LiveId" clId="{3DE21F18-673E-4834-AC6E-8BF8CDF2A3D5}" dt="2025-06-25T21:51:55.539" v="244" actId="26606"/>
        <pc:sldMkLst>
          <pc:docMk/>
          <pc:sldMk cId="783478759" sldId="2580"/>
        </pc:sldMkLst>
        <pc:spChg chg="mod">
          <ac:chgData name="Richard Rodriguez" userId="0ad68367006ecf2b" providerId="LiveId" clId="{3DE21F18-673E-4834-AC6E-8BF8CDF2A3D5}" dt="2025-06-25T21:51:55.539" v="244" actId="26606"/>
          <ac:spMkLst>
            <pc:docMk/>
            <pc:sldMk cId="783478759" sldId="2580"/>
            <ac:spMk id="2" creationId="{32C2E944-2EA8-8C9A-BE31-902565813702}"/>
          </ac:spMkLst>
        </pc:spChg>
        <pc:spChg chg="mod ord">
          <ac:chgData name="Richard Rodriguez" userId="0ad68367006ecf2b" providerId="LiveId" clId="{3DE21F18-673E-4834-AC6E-8BF8CDF2A3D5}" dt="2025-06-25T21:51:55.539" v="244" actId="26606"/>
          <ac:spMkLst>
            <pc:docMk/>
            <pc:sldMk cId="783478759" sldId="2580"/>
            <ac:spMk id="3" creationId="{C88D831B-F26F-7CA9-8E9E-ED3AA36CDDDA}"/>
          </ac:spMkLst>
        </pc:spChg>
        <pc:spChg chg="del">
          <ac:chgData name="Richard Rodriguez" userId="0ad68367006ecf2b" providerId="LiveId" clId="{3DE21F18-673E-4834-AC6E-8BF8CDF2A3D5}" dt="2025-06-25T21:51:55.539" v="244" actId="26606"/>
          <ac:spMkLst>
            <pc:docMk/>
            <pc:sldMk cId="783478759" sldId="2580"/>
            <ac:spMk id="8" creationId="{EEF92585-7A99-6108-9663-8C59032742EC}"/>
          </ac:spMkLst>
        </pc:spChg>
        <pc:spChg chg="add">
          <ac:chgData name="Richard Rodriguez" userId="0ad68367006ecf2b" providerId="LiveId" clId="{3DE21F18-673E-4834-AC6E-8BF8CDF2A3D5}" dt="2025-06-25T21:51:55.539" v="244" actId="26606"/>
          <ac:spMkLst>
            <pc:docMk/>
            <pc:sldMk cId="783478759" sldId="2580"/>
            <ac:spMk id="13" creationId="{9E10BDB4-64F2-477D-A03B-9F8352D5E02E}"/>
          </ac:spMkLst>
        </pc:spChg>
        <pc:spChg chg="add">
          <ac:chgData name="Richard Rodriguez" userId="0ad68367006ecf2b" providerId="LiveId" clId="{3DE21F18-673E-4834-AC6E-8BF8CDF2A3D5}" dt="2025-06-25T21:51:55.539" v="244" actId="26606"/>
          <ac:spMkLst>
            <pc:docMk/>
            <pc:sldMk cId="783478759" sldId="2580"/>
            <ac:spMk id="15" creationId="{887F59F2-5FBC-40CD-AD35-376AECE49EA6}"/>
          </ac:spMkLst>
        </pc:spChg>
        <pc:spChg chg="add">
          <ac:chgData name="Richard Rodriguez" userId="0ad68367006ecf2b" providerId="LiveId" clId="{3DE21F18-673E-4834-AC6E-8BF8CDF2A3D5}" dt="2025-06-25T21:51:55.539" v="244" actId="26606"/>
          <ac:spMkLst>
            <pc:docMk/>
            <pc:sldMk cId="783478759" sldId="2580"/>
            <ac:spMk id="17" creationId="{0737DE48-7152-F64B-B5A8-9AB5CF3ED19B}"/>
          </ac:spMkLst>
        </pc:spChg>
        <pc:picChg chg="add mod">
          <ac:chgData name="Richard Rodriguez" userId="0ad68367006ecf2b" providerId="LiveId" clId="{3DE21F18-673E-4834-AC6E-8BF8CDF2A3D5}" dt="2025-06-25T21:51:55.539" v="244" actId="26606"/>
          <ac:picMkLst>
            <pc:docMk/>
            <pc:sldMk cId="783478759" sldId="2580"/>
            <ac:picMk id="5" creationId="{653FD14C-5259-3371-6E39-5223A9EA01DB}"/>
          </ac:picMkLst>
        </pc:picChg>
      </pc:sldChg>
      <pc:sldChg chg="modSp mod">
        <pc:chgData name="Richard Rodriguez" userId="0ad68367006ecf2b" providerId="LiveId" clId="{3DE21F18-673E-4834-AC6E-8BF8CDF2A3D5}" dt="2025-06-25T21:41:26.708" v="147"/>
        <pc:sldMkLst>
          <pc:docMk/>
          <pc:sldMk cId="3223809636" sldId="2582"/>
        </pc:sldMkLst>
        <pc:spChg chg="mod">
          <ac:chgData name="Richard Rodriguez" userId="0ad68367006ecf2b" providerId="LiveId" clId="{3DE21F18-673E-4834-AC6E-8BF8CDF2A3D5}" dt="2025-06-25T21:40:24.941" v="123" actId="1076"/>
          <ac:spMkLst>
            <pc:docMk/>
            <pc:sldMk cId="3223809636" sldId="2582"/>
            <ac:spMk id="2" creationId="{70638492-0BDE-F1BB-D2E3-21719B56A42A}"/>
          </ac:spMkLst>
        </pc:spChg>
        <pc:graphicFrameChg chg="mod">
          <ac:chgData name="Richard Rodriguez" userId="0ad68367006ecf2b" providerId="LiveId" clId="{3DE21F18-673E-4834-AC6E-8BF8CDF2A3D5}" dt="2025-06-25T21:41:26.708" v="147"/>
          <ac:graphicFrameMkLst>
            <pc:docMk/>
            <pc:sldMk cId="3223809636" sldId="2582"/>
            <ac:graphicFrameMk id="11" creationId="{059C5614-8572-F569-D8E6-09301001BF8D}"/>
          </ac:graphicFrameMkLst>
        </pc:graphicFrameChg>
      </pc:sldChg>
      <pc:sldChg chg="addSp modSp add mod modTransition setBg">
        <pc:chgData name="Richard Rodriguez" userId="0ad68367006ecf2b" providerId="LiveId" clId="{3DE21F18-673E-4834-AC6E-8BF8CDF2A3D5}" dt="2025-06-25T21:39:08.993" v="115" actId="48537"/>
        <pc:sldMkLst>
          <pc:docMk/>
          <pc:sldMk cId="53735330" sldId="2583"/>
        </pc:sldMkLst>
        <pc:spChg chg="mod">
          <ac:chgData name="Richard Rodriguez" userId="0ad68367006ecf2b" providerId="LiveId" clId="{3DE21F18-673E-4834-AC6E-8BF8CDF2A3D5}" dt="2025-06-25T21:39:08.993" v="115" actId="48537"/>
          <ac:spMkLst>
            <pc:docMk/>
            <pc:sldMk cId="53735330" sldId="2583"/>
            <ac:spMk id="2" creationId="{C68F7541-4273-94B3-6D27-EB74BE41E4F7}"/>
          </ac:spMkLst>
        </pc:spChg>
        <pc:spChg chg="mod">
          <ac:chgData name="Richard Rodriguez" userId="0ad68367006ecf2b" providerId="LiveId" clId="{3DE21F18-673E-4834-AC6E-8BF8CDF2A3D5}" dt="2025-06-25T21:39:08.993" v="115" actId="48537"/>
          <ac:spMkLst>
            <pc:docMk/>
            <pc:sldMk cId="53735330" sldId="2583"/>
            <ac:spMk id="4" creationId="{C5E7770D-3DC1-ABF2-1637-D8632A754475}"/>
          </ac:spMkLst>
        </pc:spChg>
        <pc:spChg chg="add">
          <ac:chgData name="Richard Rodriguez" userId="0ad68367006ecf2b" providerId="LiveId" clId="{3DE21F18-673E-4834-AC6E-8BF8CDF2A3D5}" dt="2025-06-25T21:39:08.993" v="115" actId="48537"/>
          <ac:spMkLst>
            <pc:docMk/>
            <pc:sldMk cId="53735330" sldId="2583"/>
            <ac:spMk id="10" creationId="{774A975B-A886-5202-0489-6965514A0D14}"/>
          </ac:spMkLst>
        </pc:spChg>
        <pc:spChg chg="add">
          <ac:chgData name="Richard Rodriguez" userId="0ad68367006ecf2b" providerId="LiveId" clId="{3DE21F18-673E-4834-AC6E-8BF8CDF2A3D5}" dt="2025-06-25T21:39:08.993" v="115" actId="48537"/>
          <ac:spMkLst>
            <pc:docMk/>
            <pc:sldMk cId="53735330" sldId="2583"/>
            <ac:spMk id="12" creationId="{9E10BDB4-64F2-477D-A03B-9F8352D5E02E}"/>
          </ac:spMkLst>
        </pc:spChg>
        <pc:spChg chg="add">
          <ac:chgData name="Richard Rodriguez" userId="0ad68367006ecf2b" providerId="LiveId" clId="{3DE21F18-673E-4834-AC6E-8BF8CDF2A3D5}" dt="2025-06-25T21:39:08.993" v="115" actId="48537"/>
          <ac:spMkLst>
            <pc:docMk/>
            <pc:sldMk cId="53735330" sldId="2583"/>
            <ac:spMk id="14" creationId="{887F59F2-5FBC-40CD-AD35-376AECE49EA6}"/>
          </ac:spMkLst>
        </pc:spChg>
        <pc:spChg chg="add">
          <ac:chgData name="Richard Rodriguez" userId="0ad68367006ecf2b" providerId="LiveId" clId="{3DE21F18-673E-4834-AC6E-8BF8CDF2A3D5}" dt="2025-06-25T21:39:08.993" v="115" actId="48537"/>
          <ac:spMkLst>
            <pc:docMk/>
            <pc:sldMk cId="53735330" sldId="2583"/>
            <ac:spMk id="16" creationId="{759AF1ED-B4DF-4FC4-0966-1A758E6CA912}"/>
          </ac:spMkLst>
        </pc:spChg>
        <pc:picChg chg="mod">
          <ac:chgData name="Richard Rodriguez" userId="0ad68367006ecf2b" providerId="LiveId" clId="{3DE21F18-673E-4834-AC6E-8BF8CDF2A3D5}" dt="2025-06-25T21:39:08.993" v="115" actId="48537"/>
          <ac:picMkLst>
            <pc:docMk/>
            <pc:sldMk cId="53735330" sldId="2583"/>
            <ac:picMk id="5" creationId="{104235B7-BB8C-45A6-94A9-C1AD3284AAE3}"/>
          </ac:picMkLst>
        </pc:picChg>
      </pc:sldChg>
      <pc:sldChg chg="addSp delSp modSp add mod modTransition setBg modNotesTx">
        <pc:chgData name="Richard Rodriguez" userId="0ad68367006ecf2b" providerId="LiveId" clId="{3DE21F18-673E-4834-AC6E-8BF8CDF2A3D5}" dt="2025-06-25T21:55:29.781" v="257" actId="20577"/>
        <pc:sldMkLst>
          <pc:docMk/>
          <pc:sldMk cId="3916797543" sldId="2584"/>
        </pc:sldMkLst>
        <pc:spChg chg="mod">
          <ac:chgData name="Richard Rodriguez" userId="0ad68367006ecf2b" providerId="LiveId" clId="{3DE21F18-673E-4834-AC6E-8BF8CDF2A3D5}" dt="2025-06-25T21:44:16.579" v="160" actId="20577"/>
          <ac:spMkLst>
            <pc:docMk/>
            <pc:sldMk cId="3916797543" sldId="2584"/>
            <ac:spMk id="2" creationId="{62E01075-326A-6886-BA8F-53C0BEE91B66}"/>
          </ac:spMkLst>
        </pc:spChg>
        <pc:spChg chg="mod">
          <ac:chgData name="Richard Rodriguez" userId="0ad68367006ecf2b" providerId="LiveId" clId="{3DE21F18-673E-4834-AC6E-8BF8CDF2A3D5}" dt="2025-06-25T21:55:18.487" v="256" actId="113"/>
          <ac:spMkLst>
            <pc:docMk/>
            <pc:sldMk cId="3916797543" sldId="2584"/>
            <ac:spMk id="4" creationId="{D280420C-1B4B-1159-8FE6-458D8360E3E6}"/>
          </ac:spMkLst>
        </pc:spChg>
        <pc:spChg chg="add del mod">
          <ac:chgData name="Richard Rodriguez" userId="0ad68367006ecf2b" providerId="LiveId" clId="{3DE21F18-673E-4834-AC6E-8BF8CDF2A3D5}" dt="2025-06-25T21:52:50.762" v="246" actId="931"/>
          <ac:spMkLst>
            <pc:docMk/>
            <pc:sldMk cId="3916797543" sldId="2584"/>
            <ac:spMk id="6" creationId="{8C95B335-A8BC-14ED-23BE-002BF8EBC4CB}"/>
          </ac:spMkLst>
        </pc:spChg>
        <pc:spChg chg="add">
          <ac:chgData name="Richard Rodriguez" userId="0ad68367006ecf2b" providerId="LiveId" clId="{3DE21F18-673E-4834-AC6E-8BF8CDF2A3D5}" dt="2025-06-25T21:43:48.951" v="153" actId="48537"/>
          <ac:spMkLst>
            <pc:docMk/>
            <pc:sldMk cId="3916797543" sldId="2584"/>
            <ac:spMk id="10" creationId="{774A975B-A886-5202-0489-6965514A0D14}"/>
          </ac:spMkLst>
        </pc:spChg>
        <pc:spChg chg="add">
          <ac:chgData name="Richard Rodriguez" userId="0ad68367006ecf2b" providerId="LiveId" clId="{3DE21F18-673E-4834-AC6E-8BF8CDF2A3D5}" dt="2025-06-25T21:43:48.951" v="153" actId="48537"/>
          <ac:spMkLst>
            <pc:docMk/>
            <pc:sldMk cId="3916797543" sldId="2584"/>
            <ac:spMk id="12" creationId="{0EC38958-9A69-239A-BA79-2AEC73345F4B}"/>
          </ac:spMkLst>
        </pc:spChg>
        <pc:spChg chg="add">
          <ac:chgData name="Richard Rodriguez" userId="0ad68367006ecf2b" providerId="LiveId" clId="{3DE21F18-673E-4834-AC6E-8BF8CDF2A3D5}" dt="2025-06-25T21:43:48.951" v="153" actId="48537"/>
          <ac:spMkLst>
            <pc:docMk/>
            <pc:sldMk cId="3916797543" sldId="2584"/>
            <ac:spMk id="14" creationId="{6EC109E5-0396-8968-4F42-DFEC280363B6}"/>
          </ac:spMkLst>
        </pc:spChg>
        <pc:picChg chg="del mod">
          <ac:chgData name="Richard Rodriguez" userId="0ad68367006ecf2b" providerId="LiveId" clId="{3DE21F18-673E-4834-AC6E-8BF8CDF2A3D5}" dt="2025-06-25T21:52:05.353" v="245" actId="478"/>
          <ac:picMkLst>
            <pc:docMk/>
            <pc:sldMk cId="3916797543" sldId="2584"/>
            <ac:picMk id="5" creationId="{60E7B4B6-6258-4FF3-9584-468D07557729}"/>
          </ac:picMkLst>
        </pc:picChg>
        <pc:picChg chg="add mod">
          <ac:chgData name="Richard Rodriguez" userId="0ad68367006ecf2b" providerId="LiveId" clId="{3DE21F18-673E-4834-AC6E-8BF8CDF2A3D5}" dt="2025-06-25T21:53:08.906" v="250" actId="1076"/>
          <ac:picMkLst>
            <pc:docMk/>
            <pc:sldMk cId="3916797543" sldId="2584"/>
            <ac:picMk id="8" creationId="{D9BC3F4B-8099-E3EC-674D-7B2D27E6DA33}"/>
          </ac:picMkLst>
        </pc:picChg>
      </pc:sldChg>
      <pc:sldChg chg="addSp delSp modSp add del mod modTransition setBg">
        <pc:chgData name="Richard Rodriguez" userId="0ad68367006ecf2b" providerId="LiveId" clId="{3DE21F18-673E-4834-AC6E-8BF8CDF2A3D5}" dt="2025-06-25T21:43:12.575" v="151" actId="48537"/>
        <pc:sldMkLst>
          <pc:docMk/>
          <pc:sldMk cId="4151393886" sldId="2584"/>
        </pc:sldMkLst>
        <pc:spChg chg="mod">
          <ac:chgData name="Richard Rodriguez" userId="0ad68367006ecf2b" providerId="LiveId" clId="{3DE21F18-673E-4834-AC6E-8BF8CDF2A3D5}" dt="2025-06-25T21:43:12.575" v="151" actId="48537"/>
          <ac:spMkLst>
            <pc:docMk/>
            <pc:sldMk cId="4151393886" sldId="2584"/>
            <ac:spMk id="2" creationId="{9B47975C-9AF4-0F2E-8C2B-D4045729A7DC}"/>
          </ac:spMkLst>
        </pc:spChg>
        <pc:spChg chg="add del">
          <ac:chgData name="Richard Rodriguez" userId="0ad68367006ecf2b" providerId="LiveId" clId="{3DE21F18-673E-4834-AC6E-8BF8CDF2A3D5}" dt="2025-06-25T21:43:12.575" v="151" actId="48537"/>
          <ac:spMkLst>
            <pc:docMk/>
            <pc:sldMk cId="4151393886" sldId="2584"/>
            <ac:spMk id="9" creationId="{1653AE3C-AC4F-907C-B473-B9A30D21506F}"/>
          </ac:spMkLst>
        </pc:spChg>
        <pc:spChg chg="add del">
          <ac:chgData name="Richard Rodriguez" userId="0ad68367006ecf2b" providerId="LiveId" clId="{3DE21F18-673E-4834-AC6E-8BF8CDF2A3D5}" dt="2025-06-25T21:43:12.575" v="151" actId="48537"/>
          <ac:spMkLst>
            <pc:docMk/>
            <pc:sldMk cId="4151393886" sldId="2584"/>
            <ac:spMk id="11" creationId="{DC81933E-93BD-38CE-3C98-D10B2844C58A}"/>
          </ac:spMkLst>
        </pc:spChg>
        <pc:spChg chg="add del">
          <ac:chgData name="Richard Rodriguez" userId="0ad68367006ecf2b" providerId="LiveId" clId="{3DE21F18-673E-4834-AC6E-8BF8CDF2A3D5}" dt="2025-06-25T21:43:12.575" v="151" actId="48537"/>
          <ac:spMkLst>
            <pc:docMk/>
            <pc:sldMk cId="4151393886" sldId="2584"/>
            <ac:spMk id="13" creationId="{5B3B7A5C-39EE-77A0-28F9-DF51372312A7}"/>
          </ac:spMkLst>
        </pc:spChg>
        <pc:graphicFrameChg chg="mod modGraphic">
          <ac:chgData name="Richard Rodriguez" userId="0ad68367006ecf2b" providerId="LiveId" clId="{3DE21F18-673E-4834-AC6E-8BF8CDF2A3D5}" dt="2025-06-25T21:43:12.575" v="151" actId="48537"/>
          <ac:graphicFrameMkLst>
            <pc:docMk/>
            <pc:sldMk cId="4151393886" sldId="2584"/>
            <ac:graphicFrameMk id="4" creationId="{60C1A2A1-83F7-4834-944E-90CCFD07FDC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BD94A2-8DD2-4952-A542-CF6EF2C8BBED}"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57F1374D-8E08-4D66-B685-22556E053FE0}">
      <dgm:prSet/>
      <dgm:spPr/>
      <dgm:t>
        <a:bodyPr/>
        <a:lstStyle/>
        <a:p>
          <a:pPr>
            <a:lnSpc>
              <a:spcPct val="100000"/>
            </a:lnSpc>
            <a:defRPr b="1"/>
          </a:pPr>
          <a:r>
            <a:rPr lang="en-US"/>
            <a:t>Copyright Issues</a:t>
          </a:r>
        </a:p>
      </dgm:t>
    </dgm:pt>
    <dgm:pt modelId="{7BE89EF6-5120-4990-AB8C-C33FBC6906DB}" type="parTrans" cxnId="{4487726C-9A06-4B1E-A015-303423D36512}">
      <dgm:prSet/>
      <dgm:spPr/>
      <dgm:t>
        <a:bodyPr/>
        <a:lstStyle/>
        <a:p>
          <a:endParaRPr lang="en-US"/>
        </a:p>
      </dgm:t>
    </dgm:pt>
    <dgm:pt modelId="{84B1ED4F-55DC-4984-A732-F65C7479BFCC}" type="sibTrans" cxnId="{4487726C-9A06-4B1E-A015-303423D36512}">
      <dgm:prSet/>
      <dgm:spPr/>
      <dgm:t>
        <a:bodyPr/>
        <a:lstStyle/>
        <a:p>
          <a:pPr>
            <a:lnSpc>
              <a:spcPct val="100000"/>
            </a:lnSpc>
            <a:defRPr b="1"/>
          </a:pPr>
          <a:endParaRPr lang="en-US"/>
        </a:p>
      </dgm:t>
    </dgm:pt>
    <dgm:pt modelId="{AEFFBA69-60C1-4652-884B-8225C07214CA}">
      <dgm:prSet/>
      <dgm:spPr/>
      <dgm:t>
        <a:bodyPr/>
        <a:lstStyle/>
        <a:p>
          <a:pPr>
            <a:lnSpc>
              <a:spcPct val="100000"/>
            </a:lnSpc>
          </a:pPr>
          <a:r>
            <a:rPr lang="en-US"/>
            <a:t>AI-generated content brings up significant copyright concerns, questioning the ownership of creative works produced by machines.</a:t>
          </a:r>
        </a:p>
      </dgm:t>
    </dgm:pt>
    <dgm:pt modelId="{E0A2F147-70C7-4132-9062-CBBE6DEC58CE}" type="parTrans" cxnId="{2C40BF6B-8972-499B-82CC-22EBEE7CD67C}">
      <dgm:prSet/>
      <dgm:spPr/>
      <dgm:t>
        <a:bodyPr/>
        <a:lstStyle/>
        <a:p>
          <a:endParaRPr lang="en-US"/>
        </a:p>
      </dgm:t>
    </dgm:pt>
    <dgm:pt modelId="{E5C2A403-1A55-4AA0-BEE4-6E41FFDF38B3}" type="sibTrans" cxnId="{2C40BF6B-8972-499B-82CC-22EBEE7CD67C}">
      <dgm:prSet/>
      <dgm:spPr/>
      <dgm:t>
        <a:bodyPr/>
        <a:lstStyle/>
        <a:p>
          <a:endParaRPr lang="en-US"/>
        </a:p>
      </dgm:t>
    </dgm:pt>
    <dgm:pt modelId="{DF8461EC-A9AB-46DC-A1D4-CCB1CE229C35}">
      <dgm:prSet/>
      <dgm:spPr/>
      <dgm:t>
        <a:bodyPr/>
        <a:lstStyle/>
        <a:p>
          <a:pPr>
            <a:lnSpc>
              <a:spcPct val="100000"/>
            </a:lnSpc>
            <a:defRPr b="1"/>
          </a:pPr>
          <a:r>
            <a:rPr lang="en-US"/>
            <a:t>Authenticity Concerns</a:t>
          </a:r>
        </a:p>
      </dgm:t>
    </dgm:pt>
    <dgm:pt modelId="{4AA0DB77-63F0-41BC-863B-2F67F581458C}" type="parTrans" cxnId="{F0B5000B-16A0-4F99-BE46-40875C56141B}">
      <dgm:prSet/>
      <dgm:spPr/>
      <dgm:t>
        <a:bodyPr/>
        <a:lstStyle/>
        <a:p>
          <a:endParaRPr lang="en-US"/>
        </a:p>
      </dgm:t>
    </dgm:pt>
    <dgm:pt modelId="{2070A938-6CFF-41D6-AAE2-77F9DB931573}" type="sibTrans" cxnId="{F0B5000B-16A0-4F99-BE46-40875C56141B}">
      <dgm:prSet/>
      <dgm:spPr/>
      <dgm:t>
        <a:bodyPr/>
        <a:lstStyle/>
        <a:p>
          <a:pPr>
            <a:lnSpc>
              <a:spcPct val="100000"/>
            </a:lnSpc>
            <a:defRPr b="1"/>
          </a:pPr>
          <a:endParaRPr lang="en-US"/>
        </a:p>
      </dgm:t>
    </dgm:pt>
    <dgm:pt modelId="{C59DE1C8-792D-4E80-8FD5-332CB2AF4709}">
      <dgm:prSet/>
      <dgm:spPr/>
      <dgm:t>
        <a:bodyPr/>
        <a:lstStyle/>
        <a:p>
          <a:pPr>
            <a:lnSpc>
              <a:spcPct val="100000"/>
            </a:lnSpc>
          </a:pPr>
          <a:r>
            <a:rPr lang="en-US"/>
            <a:t>As AI creates content, authenticity becomes a critical issue, requiring vigilance to ensure that information is genuine and credible.</a:t>
          </a:r>
        </a:p>
      </dgm:t>
    </dgm:pt>
    <dgm:pt modelId="{A9937FB9-9DA5-4ED4-A3A4-EA0DA1A72595}" type="parTrans" cxnId="{3CB877EC-A37B-467A-8257-6B939B4D5B5A}">
      <dgm:prSet/>
      <dgm:spPr/>
      <dgm:t>
        <a:bodyPr/>
        <a:lstStyle/>
        <a:p>
          <a:endParaRPr lang="en-US"/>
        </a:p>
      </dgm:t>
    </dgm:pt>
    <dgm:pt modelId="{E7E3C920-C48C-44A0-9CF9-2DC43F703A22}" type="sibTrans" cxnId="{3CB877EC-A37B-467A-8257-6B939B4D5B5A}">
      <dgm:prSet/>
      <dgm:spPr/>
      <dgm:t>
        <a:bodyPr/>
        <a:lstStyle/>
        <a:p>
          <a:endParaRPr lang="en-US"/>
        </a:p>
      </dgm:t>
    </dgm:pt>
    <dgm:pt modelId="{F9580BB1-33E2-4CAA-9376-E443ED8418BD}">
      <dgm:prSet/>
      <dgm:spPr/>
      <dgm:t>
        <a:bodyPr/>
        <a:lstStyle/>
        <a:p>
          <a:pPr>
            <a:lnSpc>
              <a:spcPct val="100000"/>
            </a:lnSpc>
            <a:defRPr b="1"/>
          </a:pPr>
          <a:r>
            <a:rPr lang="en-US"/>
            <a:t>Bias in Content Generation</a:t>
          </a:r>
        </a:p>
      </dgm:t>
    </dgm:pt>
    <dgm:pt modelId="{9421C89A-4C07-43A2-9CC4-48F1CEDC7386}" type="parTrans" cxnId="{FFDF106B-FE37-4E54-ADDA-EA3DDA128722}">
      <dgm:prSet/>
      <dgm:spPr/>
      <dgm:t>
        <a:bodyPr/>
        <a:lstStyle/>
        <a:p>
          <a:endParaRPr lang="en-US"/>
        </a:p>
      </dgm:t>
    </dgm:pt>
    <dgm:pt modelId="{ADF4AC20-54E8-4B4F-93AA-9EBBB035EDCD}" type="sibTrans" cxnId="{FFDF106B-FE37-4E54-ADDA-EA3DDA128722}">
      <dgm:prSet/>
      <dgm:spPr/>
      <dgm:t>
        <a:bodyPr/>
        <a:lstStyle/>
        <a:p>
          <a:endParaRPr lang="en-US"/>
        </a:p>
      </dgm:t>
    </dgm:pt>
    <dgm:pt modelId="{D48C4523-84A9-4D62-A83D-B4F1E5C33AD0}">
      <dgm:prSet/>
      <dgm:spPr/>
      <dgm:t>
        <a:bodyPr/>
        <a:lstStyle/>
        <a:p>
          <a:pPr>
            <a:lnSpc>
              <a:spcPct val="100000"/>
            </a:lnSpc>
          </a:pPr>
          <a:r>
            <a:rPr lang="en-US"/>
            <a:t>AI systems may inadvertently reflect biases present in their training data, raising concerns about fairness and representation in generated content.</a:t>
          </a:r>
        </a:p>
      </dgm:t>
    </dgm:pt>
    <dgm:pt modelId="{237488CA-67A5-481F-8985-CCE40C7D1EA7}" type="parTrans" cxnId="{46BA8224-8FDF-4C69-B873-7E797B7BBFAB}">
      <dgm:prSet/>
      <dgm:spPr/>
      <dgm:t>
        <a:bodyPr/>
        <a:lstStyle/>
        <a:p>
          <a:endParaRPr lang="en-US"/>
        </a:p>
      </dgm:t>
    </dgm:pt>
    <dgm:pt modelId="{D0165AEE-BC04-4B10-BD5A-6D2D2D8C60ED}" type="sibTrans" cxnId="{46BA8224-8FDF-4C69-B873-7E797B7BBFAB}">
      <dgm:prSet/>
      <dgm:spPr/>
      <dgm:t>
        <a:bodyPr/>
        <a:lstStyle/>
        <a:p>
          <a:endParaRPr lang="en-US"/>
        </a:p>
      </dgm:t>
    </dgm:pt>
    <dgm:pt modelId="{934B96E5-9679-4933-81A8-D3A8E5AF5C36}" type="pres">
      <dgm:prSet presAssocID="{83BD94A2-8DD2-4952-A542-CF6EF2C8BBED}" presName="Root" presStyleCnt="0">
        <dgm:presLayoutVars>
          <dgm:dir/>
          <dgm:resizeHandles val="exact"/>
        </dgm:presLayoutVars>
      </dgm:prSet>
      <dgm:spPr/>
    </dgm:pt>
    <dgm:pt modelId="{BE15CAFD-4BDA-4376-9B10-BE549315F46D}" type="pres">
      <dgm:prSet presAssocID="{57F1374D-8E08-4D66-B685-22556E053FE0}" presName="Composite" presStyleCnt="0"/>
      <dgm:spPr/>
    </dgm:pt>
    <dgm:pt modelId="{FD47107F-2269-44AB-BED3-05249D3D7E08}" type="pres">
      <dgm:prSet presAssocID="{57F1374D-8E08-4D66-B685-22556E053FE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6266" r="23735" b="2"/>
          <a:stretch/>
        </a:blipFill>
      </dgm:spPr>
      <dgm:extLst>
        <a:ext uri="{E40237B7-FDA0-4F09-8148-C483321AD2D9}">
          <dgm14:cNvPr xmlns:dgm14="http://schemas.microsoft.com/office/drawing/2010/diagram" id="0" name="" descr="sequin embroidered target circle"/>
        </a:ext>
      </dgm:extLst>
    </dgm:pt>
    <dgm:pt modelId="{BF831F49-E9E3-4F5C-9A27-AD634683F379}" type="pres">
      <dgm:prSet presAssocID="{57F1374D-8E08-4D66-B685-22556E053FE0}" presName="Subtitle" presStyleLbl="revTx" presStyleIdx="0" presStyleCnt="6">
        <dgm:presLayoutVars>
          <dgm:chMax val="0"/>
          <dgm:bulletEnabled/>
        </dgm:presLayoutVars>
      </dgm:prSet>
      <dgm:spPr/>
    </dgm:pt>
    <dgm:pt modelId="{CC7C070B-A800-4DBA-BDC9-F4A183E1A087}" type="pres">
      <dgm:prSet presAssocID="{57F1374D-8E08-4D66-B685-22556E053FE0}" presName="Description" presStyleLbl="revTx" presStyleIdx="1" presStyleCnt="6">
        <dgm:presLayoutVars>
          <dgm:bulletEnabled/>
        </dgm:presLayoutVars>
      </dgm:prSet>
      <dgm:spPr/>
    </dgm:pt>
    <dgm:pt modelId="{5441ECA3-0A63-4BF4-AF1F-6E3D4B94737B}" type="pres">
      <dgm:prSet presAssocID="{84B1ED4F-55DC-4984-A732-F65C7479BFCC}" presName="sibTrans" presStyleLbl="sibTrans2D1" presStyleIdx="0" presStyleCnt="0"/>
      <dgm:spPr/>
    </dgm:pt>
    <dgm:pt modelId="{F2C6EAA0-7F6F-4670-A425-91EBE7CF84EC}" type="pres">
      <dgm:prSet presAssocID="{DF8461EC-A9AB-46DC-A1D4-CCB1CE229C35}" presName="Composite" presStyleCnt="0"/>
      <dgm:spPr/>
    </dgm:pt>
    <dgm:pt modelId="{70590677-E3EC-4D1F-8766-F2B0105680CA}" type="pres">
      <dgm:prSet presAssocID="{DF8461EC-A9AB-46DC-A1D4-CCB1CE229C3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2387" r="20866" b="4"/>
          <a:stretch/>
        </a:blipFill>
      </dgm:spPr>
      <dgm:extLst>
        <a:ext uri="{E40237B7-FDA0-4F09-8148-C483321AD2D9}">
          <dgm14:cNvPr xmlns:dgm14="http://schemas.microsoft.com/office/drawing/2010/diagram" id="0" name="" descr="Internet of Things Concept"/>
        </a:ext>
      </dgm:extLst>
    </dgm:pt>
    <dgm:pt modelId="{80F9AA41-E675-43EB-AAC8-14FF186B3BC8}" type="pres">
      <dgm:prSet presAssocID="{DF8461EC-A9AB-46DC-A1D4-CCB1CE229C35}" presName="Subtitle" presStyleLbl="revTx" presStyleIdx="2" presStyleCnt="6">
        <dgm:presLayoutVars>
          <dgm:chMax val="0"/>
          <dgm:bulletEnabled/>
        </dgm:presLayoutVars>
      </dgm:prSet>
      <dgm:spPr/>
    </dgm:pt>
    <dgm:pt modelId="{83E9E945-A88C-42B0-A6A3-01C03368FC44}" type="pres">
      <dgm:prSet presAssocID="{DF8461EC-A9AB-46DC-A1D4-CCB1CE229C35}" presName="Description" presStyleLbl="revTx" presStyleIdx="3" presStyleCnt="6">
        <dgm:presLayoutVars>
          <dgm:bulletEnabled/>
        </dgm:presLayoutVars>
      </dgm:prSet>
      <dgm:spPr/>
    </dgm:pt>
    <dgm:pt modelId="{AAD576BB-5C6D-4D74-B2BC-FEC219B2176B}" type="pres">
      <dgm:prSet presAssocID="{2070A938-6CFF-41D6-AAE2-77F9DB931573}" presName="sibTrans" presStyleLbl="sibTrans2D1" presStyleIdx="0" presStyleCnt="0"/>
      <dgm:spPr/>
    </dgm:pt>
    <dgm:pt modelId="{562C55B2-1CED-4786-96C5-31B9901B764E}" type="pres">
      <dgm:prSet presAssocID="{F9580BB1-33E2-4CAA-9376-E443ED8418BD}" presName="Composite" presStyleCnt="0"/>
      <dgm:spPr/>
    </dgm:pt>
    <dgm:pt modelId="{17BA1DBB-3A3D-4F08-B6EE-8C0C91EB44CA}" type="pres">
      <dgm:prSet presAssocID="{F9580BB1-33E2-4CAA-9376-E443ED8418B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989" r="16264" b="4"/>
          <a:stretch/>
        </a:blipFill>
      </dgm:spPr>
      <dgm:extLst>
        <a:ext uri="{E40237B7-FDA0-4F09-8148-C483321AD2D9}">
          <dgm14:cNvPr xmlns:dgm14="http://schemas.microsoft.com/office/drawing/2010/diagram" id="0" name="" descr="AI Artificial intelligence innovation internet computer technology"/>
        </a:ext>
      </dgm:extLst>
    </dgm:pt>
    <dgm:pt modelId="{44B9E3C5-965F-4DA8-8866-379F98DF9B89}" type="pres">
      <dgm:prSet presAssocID="{F9580BB1-33E2-4CAA-9376-E443ED8418BD}" presName="Subtitle" presStyleLbl="revTx" presStyleIdx="4" presStyleCnt="6">
        <dgm:presLayoutVars>
          <dgm:chMax val="0"/>
          <dgm:bulletEnabled/>
        </dgm:presLayoutVars>
      </dgm:prSet>
      <dgm:spPr/>
    </dgm:pt>
    <dgm:pt modelId="{172870F8-305B-43F5-9704-2FA09BB3AE16}" type="pres">
      <dgm:prSet presAssocID="{F9580BB1-33E2-4CAA-9376-E443ED8418BD}" presName="Description" presStyleLbl="revTx" presStyleIdx="5" presStyleCnt="6">
        <dgm:presLayoutVars>
          <dgm:bulletEnabled/>
        </dgm:presLayoutVars>
      </dgm:prSet>
      <dgm:spPr/>
    </dgm:pt>
  </dgm:ptLst>
  <dgm:cxnLst>
    <dgm:cxn modelId="{5F39FB09-D929-4342-8837-92CABBE4C342}" type="presOf" srcId="{C59DE1C8-792D-4E80-8FD5-332CB2AF4709}" destId="{83E9E945-A88C-42B0-A6A3-01C03368FC44}" srcOrd="0" destOrd="0" presId="urn:microsoft.com/office/officeart/2024/3/layout/verticalVisualTextBlock1"/>
    <dgm:cxn modelId="{F0B5000B-16A0-4F99-BE46-40875C56141B}" srcId="{83BD94A2-8DD2-4952-A542-CF6EF2C8BBED}" destId="{DF8461EC-A9AB-46DC-A1D4-CCB1CE229C35}" srcOrd="1" destOrd="0" parTransId="{4AA0DB77-63F0-41BC-863B-2F67F581458C}" sibTransId="{2070A938-6CFF-41D6-AAE2-77F9DB931573}"/>
    <dgm:cxn modelId="{46BA8224-8FDF-4C69-B873-7E797B7BBFAB}" srcId="{F9580BB1-33E2-4CAA-9376-E443ED8418BD}" destId="{D48C4523-84A9-4D62-A83D-B4F1E5C33AD0}" srcOrd="0" destOrd="0" parTransId="{237488CA-67A5-481F-8985-CCE40C7D1EA7}" sibTransId="{D0165AEE-BC04-4B10-BD5A-6D2D2D8C60ED}"/>
    <dgm:cxn modelId="{72C37A28-0FAD-4F06-B22A-C69ED5628982}" type="presOf" srcId="{F9580BB1-33E2-4CAA-9376-E443ED8418BD}" destId="{44B9E3C5-965F-4DA8-8866-379F98DF9B89}" srcOrd="0" destOrd="0" presId="urn:microsoft.com/office/officeart/2024/3/layout/verticalVisualTextBlock1"/>
    <dgm:cxn modelId="{FFDF106B-FE37-4E54-ADDA-EA3DDA128722}" srcId="{83BD94A2-8DD2-4952-A542-CF6EF2C8BBED}" destId="{F9580BB1-33E2-4CAA-9376-E443ED8418BD}" srcOrd="2" destOrd="0" parTransId="{9421C89A-4C07-43A2-9CC4-48F1CEDC7386}" sibTransId="{ADF4AC20-54E8-4B4F-93AA-9EBBB035EDCD}"/>
    <dgm:cxn modelId="{2C40BF6B-8972-499B-82CC-22EBEE7CD67C}" srcId="{57F1374D-8E08-4D66-B685-22556E053FE0}" destId="{AEFFBA69-60C1-4652-884B-8225C07214CA}" srcOrd="0" destOrd="0" parTransId="{E0A2F147-70C7-4132-9062-CBBE6DEC58CE}" sibTransId="{E5C2A403-1A55-4AA0-BEE4-6E41FFDF38B3}"/>
    <dgm:cxn modelId="{4487726C-9A06-4B1E-A015-303423D36512}" srcId="{83BD94A2-8DD2-4952-A542-CF6EF2C8BBED}" destId="{57F1374D-8E08-4D66-B685-22556E053FE0}" srcOrd="0" destOrd="0" parTransId="{7BE89EF6-5120-4990-AB8C-C33FBC6906DB}" sibTransId="{84B1ED4F-55DC-4984-A732-F65C7479BFCC}"/>
    <dgm:cxn modelId="{422EF752-D7E3-4023-BFBE-D7857EE952BA}" type="presOf" srcId="{2070A938-6CFF-41D6-AAE2-77F9DB931573}" destId="{AAD576BB-5C6D-4D74-B2BC-FEC219B2176B}" srcOrd="0" destOrd="0" presId="urn:microsoft.com/office/officeart/2024/3/layout/verticalVisualTextBlock1"/>
    <dgm:cxn modelId="{48744953-3638-4FDB-A6DB-5AD5595F37DB}" type="presOf" srcId="{DF8461EC-A9AB-46DC-A1D4-CCB1CE229C35}" destId="{80F9AA41-E675-43EB-AAC8-14FF186B3BC8}" srcOrd="0" destOrd="0" presId="urn:microsoft.com/office/officeart/2024/3/layout/verticalVisualTextBlock1"/>
    <dgm:cxn modelId="{AAAD4586-99C2-4B19-9890-235005C348B2}" type="presOf" srcId="{AEFFBA69-60C1-4652-884B-8225C07214CA}" destId="{CC7C070B-A800-4DBA-BDC9-F4A183E1A087}" srcOrd="0" destOrd="0" presId="urn:microsoft.com/office/officeart/2024/3/layout/verticalVisualTextBlock1"/>
    <dgm:cxn modelId="{4036C2A0-1F4F-4389-80BE-B09575D3CD3F}" type="presOf" srcId="{84B1ED4F-55DC-4984-A732-F65C7479BFCC}" destId="{5441ECA3-0A63-4BF4-AF1F-6E3D4B94737B}" srcOrd="0" destOrd="0" presId="urn:microsoft.com/office/officeart/2024/3/layout/verticalVisualTextBlock1"/>
    <dgm:cxn modelId="{4F0BCCBB-BB67-42D2-90E5-0B501B55D61A}" type="presOf" srcId="{57F1374D-8E08-4D66-B685-22556E053FE0}" destId="{BF831F49-E9E3-4F5C-9A27-AD634683F379}" srcOrd="0" destOrd="0" presId="urn:microsoft.com/office/officeart/2024/3/layout/verticalVisualTextBlock1"/>
    <dgm:cxn modelId="{1A2E07D0-6F3F-4F98-82C3-8973322607D0}" type="presOf" srcId="{83BD94A2-8DD2-4952-A542-CF6EF2C8BBED}" destId="{934B96E5-9679-4933-81A8-D3A8E5AF5C36}" srcOrd="0" destOrd="0" presId="urn:microsoft.com/office/officeart/2024/3/layout/verticalVisualTextBlock1"/>
    <dgm:cxn modelId="{7E41C1D0-818C-4EE0-A253-28D96B7C4C2B}" type="presOf" srcId="{D48C4523-84A9-4D62-A83D-B4F1E5C33AD0}" destId="{172870F8-305B-43F5-9704-2FA09BB3AE16}" srcOrd="0" destOrd="0" presId="urn:microsoft.com/office/officeart/2024/3/layout/verticalVisualTextBlock1"/>
    <dgm:cxn modelId="{3CB877EC-A37B-467A-8257-6B939B4D5B5A}" srcId="{DF8461EC-A9AB-46DC-A1D4-CCB1CE229C35}" destId="{C59DE1C8-792D-4E80-8FD5-332CB2AF4709}" srcOrd="0" destOrd="0" parTransId="{A9937FB9-9DA5-4ED4-A3A4-EA0DA1A72595}" sibTransId="{E7E3C920-C48C-44A0-9CF9-2DC43F703A22}"/>
    <dgm:cxn modelId="{7291BE07-16AC-49BC-859C-B227BDC125ED}" type="presParOf" srcId="{934B96E5-9679-4933-81A8-D3A8E5AF5C36}" destId="{BE15CAFD-4BDA-4376-9B10-BE549315F46D}" srcOrd="0" destOrd="0" presId="urn:microsoft.com/office/officeart/2024/3/layout/verticalVisualTextBlock1"/>
    <dgm:cxn modelId="{5965AB02-9730-4F34-8BC4-7C7D4D013AF4}" type="presParOf" srcId="{BE15CAFD-4BDA-4376-9B10-BE549315F46D}" destId="{FD47107F-2269-44AB-BED3-05249D3D7E08}" srcOrd="0" destOrd="0" presId="urn:microsoft.com/office/officeart/2024/3/layout/verticalVisualTextBlock1"/>
    <dgm:cxn modelId="{9C4CC7D5-2235-48E8-A427-DBFC7B6E370B}" type="presParOf" srcId="{BE15CAFD-4BDA-4376-9B10-BE549315F46D}" destId="{BF831F49-E9E3-4F5C-9A27-AD634683F379}" srcOrd="1" destOrd="0" presId="urn:microsoft.com/office/officeart/2024/3/layout/verticalVisualTextBlock1"/>
    <dgm:cxn modelId="{81868353-2A50-4D4B-9017-5F84B12422B8}" type="presParOf" srcId="{BE15CAFD-4BDA-4376-9B10-BE549315F46D}" destId="{CC7C070B-A800-4DBA-BDC9-F4A183E1A087}" srcOrd="2" destOrd="0" presId="urn:microsoft.com/office/officeart/2024/3/layout/verticalVisualTextBlock1"/>
    <dgm:cxn modelId="{4F254A1D-D4E2-4215-863D-6DFE49AF3785}" type="presParOf" srcId="{934B96E5-9679-4933-81A8-D3A8E5AF5C36}" destId="{5441ECA3-0A63-4BF4-AF1F-6E3D4B94737B}" srcOrd="1" destOrd="0" presId="urn:microsoft.com/office/officeart/2024/3/layout/verticalVisualTextBlock1"/>
    <dgm:cxn modelId="{8C398BD0-0C15-4A58-B568-08B0BE8A12A4}" type="presParOf" srcId="{934B96E5-9679-4933-81A8-D3A8E5AF5C36}" destId="{F2C6EAA0-7F6F-4670-A425-91EBE7CF84EC}" srcOrd="2" destOrd="0" presId="urn:microsoft.com/office/officeart/2024/3/layout/verticalVisualTextBlock1"/>
    <dgm:cxn modelId="{2DF4046C-5CAC-4A26-AF19-91FC53D3721E}" type="presParOf" srcId="{F2C6EAA0-7F6F-4670-A425-91EBE7CF84EC}" destId="{70590677-E3EC-4D1F-8766-F2B0105680CA}" srcOrd="0" destOrd="0" presId="urn:microsoft.com/office/officeart/2024/3/layout/verticalVisualTextBlock1"/>
    <dgm:cxn modelId="{0E211066-36E5-44A7-B951-04F68CBE8B92}" type="presParOf" srcId="{F2C6EAA0-7F6F-4670-A425-91EBE7CF84EC}" destId="{80F9AA41-E675-43EB-AAC8-14FF186B3BC8}" srcOrd="1" destOrd="0" presId="urn:microsoft.com/office/officeart/2024/3/layout/verticalVisualTextBlock1"/>
    <dgm:cxn modelId="{739D224E-3A3A-4F36-923A-24DAAAF157C0}" type="presParOf" srcId="{F2C6EAA0-7F6F-4670-A425-91EBE7CF84EC}" destId="{83E9E945-A88C-42B0-A6A3-01C03368FC44}" srcOrd="2" destOrd="0" presId="urn:microsoft.com/office/officeart/2024/3/layout/verticalVisualTextBlock1"/>
    <dgm:cxn modelId="{9D4A066B-7186-4CD8-8357-B04E0ED53D33}" type="presParOf" srcId="{934B96E5-9679-4933-81A8-D3A8E5AF5C36}" destId="{AAD576BB-5C6D-4D74-B2BC-FEC219B2176B}" srcOrd="3" destOrd="0" presId="urn:microsoft.com/office/officeart/2024/3/layout/verticalVisualTextBlock1"/>
    <dgm:cxn modelId="{419ECAC0-B3DF-44FB-ABE7-F80AA4068CA7}" type="presParOf" srcId="{934B96E5-9679-4933-81A8-D3A8E5AF5C36}" destId="{562C55B2-1CED-4786-96C5-31B9901B764E}" srcOrd="4" destOrd="0" presId="urn:microsoft.com/office/officeart/2024/3/layout/verticalVisualTextBlock1"/>
    <dgm:cxn modelId="{1C808244-1FAC-4EFC-AF5C-9DB6310F6048}" type="presParOf" srcId="{562C55B2-1CED-4786-96C5-31B9901B764E}" destId="{17BA1DBB-3A3D-4F08-B6EE-8C0C91EB44CA}" srcOrd="0" destOrd="0" presId="urn:microsoft.com/office/officeart/2024/3/layout/verticalVisualTextBlock1"/>
    <dgm:cxn modelId="{2DD0681D-CB7E-4345-B631-5C7C83BAE6BC}" type="presParOf" srcId="{562C55B2-1CED-4786-96C5-31B9901B764E}" destId="{44B9E3C5-965F-4DA8-8866-379F98DF9B89}" srcOrd="1" destOrd="0" presId="urn:microsoft.com/office/officeart/2024/3/layout/verticalVisualTextBlock1"/>
    <dgm:cxn modelId="{3C6866AD-1384-4F8F-AA4A-21C65C195408}" type="presParOf" srcId="{562C55B2-1CED-4786-96C5-31B9901B764E}" destId="{172870F8-305B-43F5-9704-2FA09BB3AE1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00C55B-D4A0-4BE8-9954-E17D1A80BC73}"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12F3A699-D890-499B-8DBA-035B0953B80A}">
      <dgm:prSet/>
      <dgm:spPr/>
      <dgm:t>
        <a:bodyPr/>
        <a:lstStyle/>
        <a:p>
          <a:pPr>
            <a:lnSpc>
              <a:spcPct val="100000"/>
            </a:lnSpc>
            <a:defRPr b="1"/>
          </a:pPr>
          <a:r>
            <a:rPr lang="en-US"/>
            <a:t>Informed Decision Making</a:t>
          </a:r>
        </a:p>
      </dgm:t>
    </dgm:pt>
    <dgm:pt modelId="{7BCB816E-8420-44A7-A200-1B08D69330A1}" type="parTrans" cxnId="{DF9B9156-FB28-4F3A-BF54-3DD7733D0E35}">
      <dgm:prSet/>
      <dgm:spPr/>
      <dgm:t>
        <a:bodyPr/>
        <a:lstStyle/>
        <a:p>
          <a:endParaRPr lang="en-US"/>
        </a:p>
      </dgm:t>
    </dgm:pt>
    <dgm:pt modelId="{CD54A7AC-5B06-4D24-AD05-0C6E033D7B91}" type="sibTrans" cxnId="{DF9B9156-FB28-4F3A-BF54-3DD7733D0E35}">
      <dgm:prSet/>
      <dgm:spPr/>
      <dgm:t>
        <a:bodyPr/>
        <a:lstStyle/>
        <a:p>
          <a:pPr>
            <a:lnSpc>
              <a:spcPct val="100000"/>
            </a:lnSpc>
            <a:defRPr b="1"/>
          </a:pPr>
          <a:endParaRPr lang="en-US"/>
        </a:p>
      </dgm:t>
    </dgm:pt>
    <dgm:pt modelId="{4748FAF7-53B5-458F-A0B7-EEAC11365917}">
      <dgm:prSet/>
      <dgm:spPr/>
      <dgm:t>
        <a:bodyPr/>
        <a:lstStyle/>
        <a:p>
          <a:pPr>
            <a:lnSpc>
              <a:spcPct val="100000"/>
            </a:lnSpc>
          </a:pPr>
          <a:r>
            <a:rPr lang="en-US"/>
            <a:t>Predictive analytics enables producers to make data-driven decisions that enhance content creation and marketing effectiveness.</a:t>
          </a:r>
        </a:p>
      </dgm:t>
    </dgm:pt>
    <dgm:pt modelId="{072D7519-1F6E-41B6-B0DF-939A62B713A4}" type="parTrans" cxnId="{9BA1D2A8-FD39-42D2-B862-77D9EB370861}">
      <dgm:prSet/>
      <dgm:spPr/>
      <dgm:t>
        <a:bodyPr/>
        <a:lstStyle/>
        <a:p>
          <a:endParaRPr lang="en-US"/>
        </a:p>
      </dgm:t>
    </dgm:pt>
    <dgm:pt modelId="{6968AAEF-D574-4A5F-ACB6-9F56C5E5D7B4}" type="sibTrans" cxnId="{9BA1D2A8-FD39-42D2-B862-77D9EB370861}">
      <dgm:prSet/>
      <dgm:spPr/>
      <dgm:t>
        <a:bodyPr/>
        <a:lstStyle/>
        <a:p>
          <a:endParaRPr lang="en-US"/>
        </a:p>
      </dgm:t>
    </dgm:pt>
    <dgm:pt modelId="{77042C7F-5405-4F12-9A59-07FDA7EC380F}">
      <dgm:prSet/>
      <dgm:spPr/>
      <dgm:t>
        <a:bodyPr/>
        <a:lstStyle/>
        <a:p>
          <a:pPr>
            <a:lnSpc>
              <a:spcPct val="100000"/>
            </a:lnSpc>
            <a:defRPr b="1"/>
          </a:pPr>
          <a:r>
            <a:rPr lang="en-US"/>
            <a:t>Optimizing Audience Engagement</a:t>
          </a:r>
        </a:p>
      </dgm:t>
    </dgm:pt>
    <dgm:pt modelId="{9DC754FD-D3A1-46B1-BF6C-3E1BAAD14A55}" type="parTrans" cxnId="{B7D46B98-BDB4-44F5-A36D-AAB9316E568E}">
      <dgm:prSet/>
      <dgm:spPr/>
      <dgm:t>
        <a:bodyPr/>
        <a:lstStyle/>
        <a:p>
          <a:endParaRPr lang="en-US"/>
        </a:p>
      </dgm:t>
    </dgm:pt>
    <dgm:pt modelId="{1920E564-01A8-4F91-B68F-99651CAC09CA}" type="sibTrans" cxnId="{B7D46B98-BDB4-44F5-A36D-AAB9316E568E}">
      <dgm:prSet/>
      <dgm:spPr/>
      <dgm:t>
        <a:bodyPr/>
        <a:lstStyle/>
        <a:p>
          <a:pPr>
            <a:lnSpc>
              <a:spcPct val="100000"/>
            </a:lnSpc>
            <a:defRPr b="1"/>
          </a:pPr>
          <a:endParaRPr lang="en-US"/>
        </a:p>
      </dgm:t>
    </dgm:pt>
    <dgm:pt modelId="{57290B7F-E89D-4191-9F19-C056A03CCEFD}">
      <dgm:prSet/>
      <dgm:spPr/>
      <dgm:t>
        <a:bodyPr/>
        <a:lstStyle/>
        <a:p>
          <a:pPr>
            <a:lnSpc>
              <a:spcPct val="100000"/>
            </a:lnSpc>
          </a:pPr>
          <a:r>
            <a:rPr lang="en-US"/>
            <a:t>Real-time data allows producers to tailor content to audience preferences, increasing engagement and satisfaction.</a:t>
          </a:r>
        </a:p>
      </dgm:t>
    </dgm:pt>
    <dgm:pt modelId="{8494B588-91D7-44E2-BCA0-09607BE08B49}" type="parTrans" cxnId="{01752D4C-54F2-4F2C-A3CA-C55FE16AA2E6}">
      <dgm:prSet/>
      <dgm:spPr/>
      <dgm:t>
        <a:bodyPr/>
        <a:lstStyle/>
        <a:p>
          <a:endParaRPr lang="en-US"/>
        </a:p>
      </dgm:t>
    </dgm:pt>
    <dgm:pt modelId="{9812B863-7813-44B7-BA52-CFC4107CA45D}" type="sibTrans" cxnId="{01752D4C-54F2-4F2C-A3CA-C55FE16AA2E6}">
      <dgm:prSet/>
      <dgm:spPr/>
      <dgm:t>
        <a:bodyPr/>
        <a:lstStyle/>
        <a:p>
          <a:endParaRPr lang="en-US"/>
        </a:p>
      </dgm:t>
    </dgm:pt>
    <dgm:pt modelId="{47CEFADA-386B-418C-A960-ED035D6EA83D}">
      <dgm:prSet/>
      <dgm:spPr/>
      <dgm:t>
        <a:bodyPr/>
        <a:lstStyle/>
        <a:p>
          <a:pPr>
            <a:lnSpc>
              <a:spcPct val="100000"/>
            </a:lnSpc>
            <a:defRPr b="1"/>
          </a:pPr>
          <a:r>
            <a:rPr lang="en-US"/>
            <a:t>Revenue Generation</a:t>
          </a:r>
        </a:p>
      </dgm:t>
    </dgm:pt>
    <dgm:pt modelId="{811E4671-DB9B-42B0-AD0E-9FCED7302A60}" type="parTrans" cxnId="{EE712183-3021-4E36-9F09-7E1CEBB43A28}">
      <dgm:prSet/>
      <dgm:spPr/>
      <dgm:t>
        <a:bodyPr/>
        <a:lstStyle/>
        <a:p>
          <a:endParaRPr lang="en-US"/>
        </a:p>
      </dgm:t>
    </dgm:pt>
    <dgm:pt modelId="{92878400-3FDD-4883-B0EE-FB74DFC6E4F8}" type="sibTrans" cxnId="{EE712183-3021-4E36-9F09-7E1CEBB43A28}">
      <dgm:prSet/>
      <dgm:spPr/>
      <dgm:t>
        <a:bodyPr/>
        <a:lstStyle/>
        <a:p>
          <a:endParaRPr lang="en-US"/>
        </a:p>
      </dgm:t>
    </dgm:pt>
    <dgm:pt modelId="{72AF8A73-E0EA-4098-948E-E2BB408DF2F5}">
      <dgm:prSet/>
      <dgm:spPr/>
      <dgm:t>
        <a:bodyPr/>
        <a:lstStyle/>
        <a:p>
          <a:pPr>
            <a:lnSpc>
              <a:spcPct val="100000"/>
            </a:lnSpc>
          </a:pPr>
          <a:r>
            <a:rPr lang="en-US"/>
            <a:t>Utilizing predictive analytics helps identify trends that can lead to increased revenue through targeted marketing strategies.</a:t>
          </a:r>
        </a:p>
      </dgm:t>
    </dgm:pt>
    <dgm:pt modelId="{4B17D07E-65C2-4155-AF36-74FB146BC7A9}" type="parTrans" cxnId="{37C7AAC5-B506-4904-84BB-5111CBCDC207}">
      <dgm:prSet/>
      <dgm:spPr/>
      <dgm:t>
        <a:bodyPr/>
        <a:lstStyle/>
        <a:p>
          <a:endParaRPr lang="en-US"/>
        </a:p>
      </dgm:t>
    </dgm:pt>
    <dgm:pt modelId="{C2416405-2708-461C-AAD7-C24DB9944EB5}" type="sibTrans" cxnId="{37C7AAC5-B506-4904-84BB-5111CBCDC207}">
      <dgm:prSet/>
      <dgm:spPr/>
      <dgm:t>
        <a:bodyPr/>
        <a:lstStyle/>
        <a:p>
          <a:endParaRPr lang="en-US"/>
        </a:p>
      </dgm:t>
    </dgm:pt>
    <dgm:pt modelId="{1BFA094C-7619-4961-90CF-F63C72E47E0A}" type="pres">
      <dgm:prSet presAssocID="{8600C55B-D4A0-4BE8-9954-E17D1A80BC73}" presName="Root" presStyleCnt="0">
        <dgm:presLayoutVars>
          <dgm:dir/>
          <dgm:resizeHandles val="exact"/>
        </dgm:presLayoutVars>
      </dgm:prSet>
      <dgm:spPr/>
    </dgm:pt>
    <dgm:pt modelId="{AB3DAEF0-BC8C-4EC5-A5FC-6700CEDC89E5}" type="pres">
      <dgm:prSet presAssocID="{12F3A699-D890-499B-8DBA-035B0953B80A}" presName="Composite" presStyleCnt="0"/>
      <dgm:spPr/>
    </dgm:pt>
    <dgm:pt modelId="{9A0B5FD5-915E-44AC-A730-1E9B565CB97A}" type="pres">
      <dgm:prSet presAssocID="{12F3A699-D890-499B-8DBA-035B0953B80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391" r="12862" b="4"/>
          <a:stretch/>
        </a:blipFill>
      </dgm:spPr>
      <dgm:extLst>
        <a:ext uri="{E40237B7-FDA0-4F09-8148-C483321AD2D9}">
          <dgm14:cNvPr xmlns:dgm14="http://schemas.microsoft.com/office/drawing/2010/diagram" id="0" name="" descr="Digest those facts and figures... literal interpretation of the business lunch."/>
        </a:ext>
      </dgm:extLst>
    </dgm:pt>
    <dgm:pt modelId="{AFEFDF18-CDDD-493F-93D8-A78D3F50BA8C}" type="pres">
      <dgm:prSet presAssocID="{12F3A699-D890-499B-8DBA-035B0953B80A}" presName="Subtitle" presStyleLbl="revTx" presStyleIdx="0" presStyleCnt="6">
        <dgm:presLayoutVars>
          <dgm:chMax val="0"/>
          <dgm:bulletEnabled/>
        </dgm:presLayoutVars>
      </dgm:prSet>
      <dgm:spPr/>
    </dgm:pt>
    <dgm:pt modelId="{EAC11941-017A-4C99-B7D4-35D0DC28A6ED}" type="pres">
      <dgm:prSet presAssocID="{12F3A699-D890-499B-8DBA-035B0953B80A}" presName="Description" presStyleLbl="revTx" presStyleIdx="1" presStyleCnt="6">
        <dgm:presLayoutVars>
          <dgm:bulletEnabled/>
        </dgm:presLayoutVars>
      </dgm:prSet>
      <dgm:spPr/>
    </dgm:pt>
    <dgm:pt modelId="{DED89F10-A0B4-4271-91B5-183078523CE4}" type="pres">
      <dgm:prSet presAssocID="{CD54A7AC-5B06-4D24-AD05-0C6E033D7B91}" presName="sibTrans" presStyleLbl="sibTrans2D1" presStyleIdx="0" presStyleCnt="0"/>
      <dgm:spPr/>
    </dgm:pt>
    <dgm:pt modelId="{6D23567B-3593-4617-9C32-108EC1C41E1A}" type="pres">
      <dgm:prSet presAssocID="{77042C7F-5405-4F12-9A59-07FDA7EC380F}" presName="Composite" presStyleCnt="0"/>
      <dgm:spPr/>
    </dgm:pt>
    <dgm:pt modelId="{9CCE9031-1FCD-46E0-8C1A-9A1C0DF46AB1}" type="pres">
      <dgm:prSet presAssocID="{77042C7F-5405-4F12-9A59-07FDA7EC380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6358" r="6895" b="4"/>
          <a:stretch/>
        </a:blipFill>
      </dgm:spPr>
      <dgm:extLst>
        <a:ext uri="{E40237B7-FDA0-4F09-8148-C483321AD2D9}">
          <dgm14:cNvPr xmlns:dgm14="http://schemas.microsoft.com/office/drawing/2010/diagram" id="0" name="" descr="Three people wearing glasses smiling and looking at two tablets"/>
        </a:ext>
      </dgm:extLst>
    </dgm:pt>
    <dgm:pt modelId="{85EB0B80-F96E-4732-8C3F-100C91C04C62}" type="pres">
      <dgm:prSet presAssocID="{77042C7F-5405-4F12-9A59-07FDA7EC380F}" presName="Subtitle" presStyleLbl="revTx" presStyleIdx="2" presStyleCnt="6">
        <dgm:presLayoutVars>
          <dgm:chMax val="0"/>
          <dgm:bulletEnabled/>
        </dgm:presLayoutVars>
      </dgm:prSet>
      <dgm:spPr/>
    </dgm:pt>
    <dgm:pt modelId="{EB8962A8-69ED-4479-A3D6-72537CE0A61A}" type="pres">
      <dgm:prSet presAssocID="{77042C7F-5405-4F12-9A59-07FDA7EC380F}" presName="Description" presStyleLbl="revTx" presStyleIdx="3" presStyleCnt="6">
        <dgm:presLayoutVars>
          <dgm:bulletEnabled/>
        </dgm:presLayoutVars>
      </dgm:prSet>
      <dgm:spPr/>
    </dgm:pt>
    <dgm:pt modelId="{17BECF29-934E-48A3-975C-DB000F2D15AC}" type="pres">
      <dgm:prSet presAssocID="{1920E564-01A8-4F91-B68F-99651CAC09CA}" presName="sibTrans" presStyleLbl="sibTrans2D1" presStyleIdx="0" presStyleCnt="0"/>
      <dgm:spPr/>
    </dgm:pt>
    <dgm:pt modelId="{9662B00A-D7A5-431C-9A74-29241C66832C}" type="pres">
      <dgm:prSet presAssocID="{47CEFADA-386B-418C-A960-ED035D6EA83D}" presName="Composite" presStyleCnt="0"/>
      <dgm:spPr/>
    </dgm:pt>
    <dgm:pt modelId="{891367DD-DA11-4384-BBE7-5DE2C0880BF3}" type="pres">
      <dgm:prSet presAssocID="{47CEFADA-386B-418C-A960-ED035D6EA83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357" r="22145" b="2"/>
          <a:stretch/>
        </a:blipFill>
      </dgm:spPr>
      <dgm:extLst>
        <a:ext uri="{E40237B7-FDA0-4F09-8148-C483321AD2D9}">
          <dgm14:cNvPr xmlns:dgm14="http://schemas.microsoft.com/office/drawing/2010/diagram" id="0" name="" descr="Financial graphs on a dark display"/>
        </a:ext>
      </dgm:extLst>
    </dgm:pt>
    <dgm:pt modelId="{B73B3B64-F2FB-44EA-8EF3-12BA20A16764}" type="pres">
      <dgm:prSet presAssocID="{47CEFADA-386B-418C-A960-ED035D6EA83D}" presName="Subtitle" presStyleLbl="revTx" presStyleIdx="4" presStyleCnt="6">
        <dgm:presLayoutVars>
          <dgm:chMax val="0"/>
          <dgm:bulletEnabled/>
        </dgm:presLayoutVars>
      </dgm:prSet>
      <dgm:spPr/>
    </dgm:pt>
    <dgm:pt modelId="{21B0BD59-2B8A-4AC2-B962-F336B44C3C26}" type="pres">
      <dgm:prSet presAssocID="{47CEFADA-386B-418C-A960-ED035D6EA83D}" presName="Description" presStyleLbl="revTx" presStyleIdx="5" presStyleCnt="6">
        <dgm:presLayoutVars>
          <dgm:bulletEnabled/>
        </dgm:presLayoutVars>
      </dgm:prSet>
      <dgm:spPr/>
    </dgm:pt>
  </dgm:ptLst>
  <dgm:cxnLst>
    <dgm:cxn modelId="{5AF3212A-5131-4EC9-8089-FA6517E4D7C8}" type="presOf" srcId="{8600C55B-D4A0-4BE8-9954-E17D1A80BC73}" destId="{1BFA094C-7619-4961-90CF-F63C72E47E0A}" srcOrd="0" destOrd="0" presId="urn:microsoft.com/office/officeart/2024/3/layout/verticalVisualTextBlock1"/>
    <dgm:cxn modelId="{46F3C543-FF52-44E6-A0E6-E9BAF7D27C35}" type="presOf" srcId="{CD54A7AC-5B06-4D24-AD05-0C6E033D7B91}" destId="{DED89F10-A0B4-4271-91B5-183078523CE4}" srcOrd="0" destOrd="0" presId="urn:microsoft.com/office/officeart/2024/3/layout/verticalVisualTextBlock1"/>
    <dgm:cxn modelId="{CB356565-E847-41A1-B8FA-F9FD7056A293}" type="presOf" srcId="{57290B7F-E89D-4191-9F19-C056A03CCEFD}" destId="{EB8962A8-69ED-4479-A3D6-72537CE0A61A}" srcOrd="0" destOrd="0" presId="urn:microsoft.com/office/officeart/2024/3/layout/verticalVisualTextBlock1"/>
    <dgm:cxn modelId="{01752D4C-54F2-4F2C-A3CA-C55FE16AA2E6}" srcId="{77042C7F-5405-4F12-9A59-07FDA7EC380F}" destId="{57290B7F-E89D-4191-9F19-C056A03CCEFD}" srcOrd="0" destOrd="0" parTransId="{8494B588-91D7-44E2-BCA0-09607BE08B49}" sibTransId="{9812B863-7813-44B7-BA52-CFC4107CA45D}"/>
    <dgm:cxn modelId="{A988A94D-C7B8-41D7-A131-26791BC5A184}" type="presOf" srcId="{12F3A699-D890-499B-8DBA-035B0953B80A}" destId="{AFEFDF18-CDDD-493F-93D8-A78D3F50BA8C}" srcOrd="0" destOrd="0" presId="urn:microsoft.com/office/officeart/2024/3/layout/verticalVisualTextBlock1"/>
    <dgm:cxn modelId="{00C38F53-B8C2-4636-B59B-243C852820A6}" type="presOf" srcId="{77042C7F-5405-4F12-9A59-07FDA7EC380F}" destId="{85EB0B80-F96E-4732-8C3F-100C91C04C62}" srcOrd="0" destOrd="0" presId="urn:microsoft.com/office/officeart/2024/3/layout/verticalVisualTextBlock1"/>
    <dgm:cxn modelId="{DF9B9156-FB28-4F3A-BF54-3DD7733D0E35}" srcId="{8600C55B-D4A0-4BE8-9954-E17D1A80BC73}" destId="{12F3A699-D890-499B-8DBA-035B0953B80A}" srcOrd="0" destOrd="0" parTransId="{7BCB816E-8420-44A7-A200-1B08D69330A1}" sibTransId="{CD54A7AC-5B06-4D24-AD05-0C6E033D7B91}"/>
    <dgm:cxn modelId="{6BEF6D82-7950-4E9A-8A6E-A1DBFF2205B1}" type="presOf" srcId="{72AF8A73-E0EA-4098-948E-E2BB408DF2F5}" destId="{21B0BD59-2B8A-4AC2-B962-F336B44C3C26}" srcOrd="0" destOrd="0" presId="urn:microsoft.com/office/officeart/2024/3/layout/verticalVisualTextBlock1"/>
    <dgm:cxn modelId="{EE712183-3021-4E36-9F09-7E1CEBB43A28}" srcId="{8600C55B-D4A0-4BE8-9954-E17D1A80BC73}" destId="{47CEFADA-386B-418C-A960-ED035D6EA83D}" srcOrd="2" destOrd="0" parTransId="{811E4671-DB9B-42B0-AD0E-9FCED7302A60}" sibTransId="{92878400-3FDD-4883-B0EE-FB74DFC6E4F8}"/>
    <dgm:cxn modelId="{A1D3FB83-AB5D-4135-A0EE-B705DD432CA0}" type="presOf" srcId="{1920E564-01A8-4F91-B68F-99651CAC09CA}" destId="{17BECF29-934E-48A3-975C-DB000F2D15AC}" srcOrd="0" destOrd="0" presId="urn:microsoft.com/office/officeart/2024/3/layout/verticalVisualTextBlock1"/>
    <dgm:cxn modelId="{B7D46B98-BDB4-44F5-A36D-AAB9316E568E}" srcId="{8600C55B-D4A0-4BE8-9954-E17D1A80BC73}" destId="{77042C7F-5405-4F12-9A59-07FDA7EC380F}" srcOrd="1" destOrd="0" parTransId="{9DC754FD-D3A1-46B1-BF6C-3E1BAAD14A55}" sibTransId="{1920E564-01A8-4F91-B68F-99651CAC09CA}"/>
    <dgm:cxn modelId="{9BA1D2A8-FD39-42D2-B862-77D9EB370861}" srcId="{12F3A699-D890-499B-8DBA-035B0953B80A}" destId="{4748FAF7-53B5-458F-A0B7-EEAC11365917}" srcOrd="0" destOrd="0" parTransId="{072D7519-1F6E-41B6-B0DF-939A62B713A4}" sibTransId="{6968AAEF-D574-4A5F-ACB6-9F56C5E5D7B4}"/>
    <dgm:cxn modelId="{37C7AAC5-B506-4904-84BB-5111CBCDC207}" srcId="{47CEFADA-386B-418C-A960-ED035D6EA83D}" destId="{72AF8A73-E0EA-4098-948E-E2BB408DF2F5}" srcOrd="0" destOrd="0" parTransId="{4B17D07E-65C2-4155-AF36-74FB146BC7A9}" sibTransId="{C2416405-2708-461C-AAD7-C24DB9944EB5}"/>
    <dgm:cxn modelId="{A8BC0DC6-80BB-497A-A376-16CFD806B06D}" type="presOf" srcId="{47CEFADA-386B-418C-A960-ED035D6EA83D}" destId="{B73B3B64-F2FB-44EA-8EF3-12BA20A16764}" srcOrd="0" destOrd="0" presId="urn:microsoft.com/office/officeart/2024/3/layout/verticalVisualTextBlock1"/>
    <dgm:cxn modelId="{FFEC44E0-2E66-4844-9CB7-B3D98B0EC859}" type="presOf" srcId="{4748FAF7-53B5-458F-A0B7-EEAC11365917}" destId="{EAC11941-017A-4C99-B7D4-35D0DC28A6ED}" srcOrd="0" destOrd="0" presId="urn:microsoft.com/office/officeart/2024/3/layout/verticalVisualTextBlock1"/>
    <dgm:cxn modelId="{48ECBC58-3C97-4F2D-8BC2-152106594019}" type="presParOf" srcId="{1BFA094C-7619-4961-90CF-F63C72E47E0A}" destId="{AB3DAEF0-BC8C-4EC5-A5FC-6700CEDC89E5}" srcOrd="0" destOrd="0" presId="urn:microsoft.com/office/officeart/2024/3/layout/verticalVisualTextBlock1"/>
    <dgm:cxn modelId="{F5DB17A2-9C2B-4267-B263-0273FA3F1E7D}" type="presParOf" srcId="{AB3DAEF0-BC8C-4EC5-A5FC-6700CEDC89E5}" destId="{9A0B5FD5-915E-44AC-A730-1E9B565CB97A}" srcOrd="0" destOrd="0" presId="urn:microsoft.com/office/officeart/2024/3/layout/verticalVisualTextBlock1"/>
    <dgm:cxn modelId="{F32ACF98-95FF-491B-8DC0-8FD26F24630D}" type="presParOf" srcId="{AB3DAEF0-BC8C-4EC5-A5FC-6700CEDC89E5}" destId="{AFEFDF18-CDDD-493F-93D8-A78D3F50BA8C}" srcOrd="1" destOrd="0" presId="urn:microsoft.com/office/officeart/2024/3/layout/verticalVisualTextBlock1"/>
    <dgm:cxn modelId="{37792CC0-CB50-4141-996F-D3125907E636}" type="presParOf" srcId="{AB3DAEF0-BC8C-4EC5-A5FC-6700CEDC89E5}" destId="{EAC11941-017A-4C99-B7D4-35D0DC28A6ED}" srcOrd="2" destOrd="0" presId="urn:microsoft.com/office/officeart/2024/3/layout/verticalVisualTextBlock1"/>
    <dgm:cxn modelId="{63FA906A-7D33-4A9A-9A90-8CB0EEF094B0}" type="presParOf" srcId="{1BFA094C-7619-4961-90CF-F63C72E47E0A}" destId="{DED89F10-A0B4-4271-91B5-183078523CE4}" srcOrd="1" destOrd="0" presId="urn:microsoft.com/office/officeart/2024/3/layout/verticalVisualTextBlock1"/>
    <dgm:cxn modelId="{C040C315-05C2-40A7-9FEB-2306E3001453}" type="presParOf" srcId="{1BFA094C-7619-4961-90CF-F63C72E47E0A}" destId="{6D23567B-3593-4617-9C32-108EC1C41E1A}" srcOrd="2" destOrd="0" presId="urn:microsoft.com/office/officeart/2024/3/layout/verticalVisualTextBlock1"/>
    <dgm:cxn modelId="{BA91FC05-9C20-4F91-A067-5EF4E69527C4}" type="presParOf" srcId="{6D23567B-3593-4617-9C32-108EC1C41E1A}" destId="{9CCE9031-1FCD-46E0-8C1A-9A1C0DF46AB1}" srcOrd="0" destOrd="0" presId="urn:microsoft.com/office/officeart/2024/3/layout/verticalVisualTextBlock1"/>
    <dgm:cxn modelId="{C14782B3-79CD-4D23-B34D-31A7227B66B3}" type="presParOf" srcId="{6D23567B-3593-4617-9C32-108EC1C41E1A}" destId="{85EB0B80-F96E-4732-8C3F-100C91C04C62}" srcOrd="1" destOrd="0" presId="urn:microsoft.com/office/officeart/2024/3/layout/verticalVisualTextBlock1"/>
    <dgm:cxn modelId="{92059441-7EF5-4EB3-9882-9179A26B0606}" type="presParOf" srcId="{6D23567B-3593-4617-9C32-108EC1C41E1A}" destId="{EB8962A8-69ED-4479-A3D6-72537CE0A61A}" srcOrd="2" destOrd="0" presId="urn:microsoft.com/office/officeart/2024/3/layout/verticalVisualTextBlock1"/>
    <dgm:cxn modelId="{945B579A-244F-4C1E-85CE-F4EA33493D64}" type="presParOf" srcId="{1BFA094C-7619-4961-90CF-F63C72E47E0A}" destId="{17BECF29-934E-48A3-975C-DB000F2D15AC}" srcOrd="3" destOrd="0" presId="urn:microsoft.com/office/officeart/2024/3/layout/verticalVisualTextBlock1"/>
    <dgm:cxn modelId="{3C650B4D-1EAF-4AE9-8EC1-D45D45A468DA}" type="presParOf" srcId="{1BFA094C-7619-4961-90CF-F63C72E47E0A}" destId="{9662B00A-D7A5-431C-9A74-29241C66832C}" srcOrd="4" destOrd="0" presId="urn:microsoft.com/office/officeart/2024/3/layout/verticalVisualTextBlock1"/>
    <dgm:cxn modelId="{32D47C21-1E14-4B71-BC4A-998662A068B7}" type="presParOf" srcId="{9662B00A-D7A5-431C-9A74-29241C66832C}" destId="{891367DD-DA11-4384-BBE7-5DE2C0880BF3}" srcOrd="0" destOrd="0" presId="urn:microsoft.com/office/officeart/2024/3/layout/verticalVisualTextBlock1"/>
    <dgm:cxn modelId="{085BA126-C654-49BB-806E-EA337A53118F}" type="presParOf" srcId="{9662B00A-D7A5-431C-9A74-29241C66832C}" destId="{B73B3B64-F2FB-44EA-8EF3-12BA20A16764}" srcOrd="1" destOrd="0" presId="urn:microsoft.com/office/officeart/2024/3/layout/verticalVisualTextBlock1"/>
    <dgm:cxn modelId="{5AD864C3-842A-4635-A99B-24F25FDE66C6}" type="presParOf" srcId="{9662B00A-D7A5-431C-9A74-29241C66832C}" destId="{21B0BD59-2B8A-4AC2-B962-F336B44C3C2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5A1D0-1137-485B-A0C1-3044061644C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AE2DB23-4159-40ED-83DE-06C6437B5AFC}">
      <dgm:prSet/>
      <dgm:spPr/>
      <dgm:t>
        <a:bodyPr/>
        <a:lstStyle/>
        <a:p>
          <a:pPr>
            <a:lnSpc>
              <a:spcPct val="100000"/>
            </a:lnSpc>
            <a:defRPr b="1"/>
          </a:pPr>
          <a:r>
            <a:rPr lang="en-US"/>
            <a:t>Transformation in Entertainment</a:t>
          </a:r>
        </a:p>
      </dgm:t>
    </dgm:pt>
    <dgm:pt modelId="{11FF13D2-AA9B-459C-B54E-8AA31DBC779A}" type="parTrans" cxnId="{19208543-483A-4E4A-9B61-6500D550ED68}">
      <dgm:prSet/>
      <dgm:spPr/>
      <dgm:t>
        <a:bodyPr/>
        <a:lstStyle/>
        <a:p>
          <a:endParaRPr lang="en-US"/>
        </a:p>
      </dgm:t>
    </dgm:pt>
    <dgm:pt modelId="{29834CE5-1515-45C3-BCEE-C4B8C2295183}" type="sibTrans" cxnId="{19208543-483A-4E4A-9B61-6500D550ED68}">
      <dgm:prSet/>
      <dgm:spPr/>
      <dgm:t>
        <a:bodyPr/>
        <a:lstStyle/>
        <a:p>
          <a:pPr>
            <a:lnSpc>
              <a:spcPct val="100000"/>
            </a:lnSpc>
            <a:defRPr b="1"/>
          </a:pPr>
          <a:endParaRPr lang="en-US"/>
        </a:p>
      </dgm:t>
    </dgm:pt>
    <dgm:pt modelId="{A808FBFC-D9E1-40AD-963F-21466ED627AD}">
      <dgm:prSet/>
      <dgm:spPr/>
      <dgm:t>
        <a:bodyPr/>
        <a:lstStyle/>
        <a:p>
          <a:pPr>
            <a:lnSpc>
              <a:spcPct val="100000"/>
            </a:lnSpc>
          </a:pPr>
          <a:r>
            <a:rPr lang="en-US" dirty="0"/>
            <a:t>AI is revolutionizing how content is created and consumed, enhancing user experiences and personalization.</a:t>
          </a:r>
        </a:p>
        <a:p>
          <a:pPr>
            <a:lnSpc>
              <a:spcPct val="100000"/>
            </a:lnSpc>
          </a:pPr>
          <a:endParaRPr lang="en-US" dirty="0"/>
        </a:p>
        <a:p>
          <a:pPr>
            <a:lnSpc>
              <a:spcPct val="100000"/>
            </a:lnSpc>
          </a:pPr>
          <a:r>
            <a:rPr lang="en-US" dirty="0"/>
            <a:t>FINAL THOUGHTS</a:t>
          </a:r>
        </a:p>
        <a:p>
          <a:pPr>
            <a:lnSpc>
              <a:spcPct val="100000"/>
            </a:lnSpc>
          </a:pPr>
          <a:r>
            <a:rPr lang="en-US" dirty="0"/>
            <a:t>AI is undeniably transforming the landscape of entertainment and media, driving innovation in content creation and consumption. As we embrace these advancements, it is crucial to address the accompanying challenges and strive for a balanced approach.</a:t>
          </a:r>
        </a:p>
      </dgm:t>
    </dgm:pt>
    <dgm:pt modelId="{5C943BB3-4159-4AF9-8E46-0D38418F8039}" type="parTrans" cxnId="{019A79DA-EEBC-4667-B3FB-5A9FA3ACCB1E}">
      <dgm:prSet/>
      <dgm:spPr/>
      <dgm:t>
        <a:bodyPr/>
        <a:lstStyle/>
        <a:p>
          <a:endParaRPr lang="en-US"/>
        </a:p>
      </dgm:t>
    </dgm:pt>
    <dgm:pt modelId="{B367AF4B-3EA8-40ED-A13E-B97F10ED2260}" type="sibTrans" cxnId="{019A79DA-EEBC-4667-B3FB-5A9FA3ACCB1E}">
      <dgm:prSet/>
      <dgm:spPr/>
      <dgm:t>
        <a:bodyPr/>
        <a:lstStyle/>
        <a:p>
          <a:endParaRPr lang="en-US"/>
        </a:p>
      </dgm:t>
    </dgm:pt>
    <dgm:pt modelId="{DB059172-CACB-4B7E-858E-5F73D4929744}">
      <dgm:prSet/>
      <dgm:spPr/>
      <dgm:t>
        <a:bodyPr/>
        <a:lstStyle/>
        <a:p>
          <a:pPr>
            <a:lnSpc>
              <a:spcPct val="100000"/>
            </a:lnSpc>
            <a:defRPr b="1"/>
          </a:pPr>
          <a:r>
            <a:rPr lang="en-US"/>
            <a:t>Innovation in Content Creation</a:t>
          </a:r>
        </a:p>
      </dgm:t>
    </dgm:pt>
    <dgm:pt modelId="{B3F79B68-452B-44DF-8306-E7EB3E6A2C51}" type="parTrans" cxnId="{9F5EEEDD-031D-4C9C-8CC7-E14A40029991}">
      <dgm:prSet/>
      <dgm:spPr/>
      <dgm:t>
        <a:bodyPr/>
        <a:lstStyle/>
        <a:p>
          <a:endParaRPr lang="en-US"/>
        </a:p>
      </dgm:t>
    </dgm:pt>
    <dgm:pt modelId="{38EB0742-F55B-4024-BEC3-F902BDA9DEE2}" type="sibTrans" cxnId="{9F5EEEDD-031D-4C9C-8CC7-E14A40029991}">
      <dgm:prSet/>
      <dgm:spPr/>
      <dgm:t>
        <a:bodyPr/>
        <a:lstStyle/>
        <a:p>
          <a:pPr>
            <a:lnSpc>
              <a:spcPct val="100000"/>
            </a:lnSpc>
            <a:defRPr b="1"/>
          </a:pPr>
          <a:endParaRPr lang="en-US"/>
        </a:p>
      </dgm:t>
    </dgm:pt>
    <dgm:pt modelId="{DCA1E250-8528-4F24-9E7E-13E952CE5959}">
      <dgm:prSet/>
      <dgm:spPr/>
      <dgm:t>
        <a:bodyPr/>
        <a:lstStyle/>
        <a:p>
          <a:pPr>
            <a:lnSpc>
              <a:spcPct val="100000"/>
            </a:lnSpc>
          </a:pPr>
          <a:r>
            <a:rPr lang="en-US"/>
            <a:t>The integration of AI tools is fostering creativity and enabling new forms of storytelling and media.</a:t>
          </a:r>
        </a:p>
      </dgm:t>
    </dgm:pt>
    <dgm:pt modelId="{3210DBBF-8DE5-49F5-997C-9EB7D40B4396}" type="parTrans" cxnId="{89575C1D-E3F8-446A-BA5D-69C8AD958F45}">
      <dgm:prSet/>
      <dgm:spPr/>
      <dgm:t>
        <a:bodyPr/>
        <a:lstStyle/>
        <a:p>
          <a:endParaRPr lang="en-US"/>
        </a:p>
      </dgm:t>
    </dgm:pt>
    <dgm:pt modelId="{9B1161E5-B815-4A9C-A5ED-0324FE398B50}" type="sibTrans" cxnId="{89575C1D-E3F8-446A-BA5D-69C8AD958F45}">
      <dgm:prSet/>
      <dgm:spPr/>
      <dgm:t>
        <a:bodyPr/>
        <a:lstStyle/>
        <a:p>
          <a:endParaRPr lang="en-US"/>
        </a:p>
      </dgm:t>
    </dgm:pt>
    <dgm:pt modelId="{703F7361-5A33-40E8-9588-C516E986080E}">
      <dgm:prSet/>
      <dgm:spPr/>
      <dgm:t>
        <a:bodyPr/>
        <a:lstStyle/>
        <a:p>
          <a:pPr>
            <a:lnSpc>
              <a:spcPct val="100000"/>
            </a:lnSpc>
            <a:defRPr b="1"/>
          </a:pPr>
          <a:r>
            <a:rPr lang="en-US"/>
            <a:t>Addressing Challenges</a:t>
          </a:r>
        </a:p>
      </dgm:t>
    </dgm:pt>
    <dgm:pt modelId="{4A958F28-78AA-4AEC-BA9B-6383418923D1}" type="parTrans" cxnId="{27F39BC6-346D-4234-855D-A05DB50F1938}">
      <dgm:prSet/>
      <dgm:spPr/>
      <dgm:t>
        <a:bodyPr/>
        <a:lstStyle/>
        <a:p>
          <a:endParaRPr lang="en-US"/>
        </a:p>
      </dgm:t>
    </dgm:pt>
    <dgm:pt modelId="{BCA97B2D-20B7-41A1-A2D5-534E53935CE7}" type="sibTrans" cxnId="{27F39BC6-346D-4234-855D-A05DB50F1938}">
      <dgm:prSet/>
      <dgm:spPr/>
      <dgm:t>
        <a:bodyPr/>
        <a:lstStyle/>
        <a:p>
          <a:endParaRPr lang="en-US"/>
        </a:p>
      </dgm:t>
    </dgm:pt>
    <dgm:pt modelId="{EC8DD090-3598-40B6-B7F8-631571B1C5BB}">
      <dgm:prSet/>
      <dgm:spPr/>
      <dgm:t>
        <a:bodyPr/>
        <a:lstStyle/>
        <a:p>
          <a:pPr>
            <a:lnSpc>
              <a:spcPct val="100000"/>
            </a:lnSpc>
          </a:pPr>
          <a:r>
            <a:rPr lang="en-US"/>
            <a:t>As we embrace AI advancements, we must also address ethical challenges and ensure responsible usage in media.</a:t>
          </a:r>
        </a:p>
      </dgm:t>
    </dgm:pt>
    <dgm:pt modelId="{1B10B5B8-2A28-4FAA-84A3-529169C99A18}" type="parTrans" cxnId="{5C676DF8-982A-4017-832D-1AE8B1DCF597}">
      <dgm:prSet/>
      <dgm:spPr/>
      <dgm:t>
        <a:bodyPr/>
        <a:lstStyle/>
        <a:p>
          <a:endParaRPr lang="en-US"/>
        </a:p>
      </dgm:t>
    </dgm:pt>
    <dgm:pt modelId="{073B4892-D02E-4179-99FB-51FDC6AE9614}" type="sibTrans" cxnId="{5C676DF8-982A-4017-832D-1AE8B1DCF597}">
      <dgm:prSet/>
      <dgm:spPr/>
      <dgm:t>
        <a:bodyPr/>
        <a:lstStyle/>
        <a:p>
          <a:endParaRPr lang="en-US"/>
        </a:p>
      </dgm:t>
    </dgm:pt>
    <dgm:pt modelId="{59F11C94-D2BD-4D98-B324-78241CBAA77E}" type="pres">
      <dgm:prSet presAssocID="{7895A1D0-1137-485B-A0C1-3044061644C1}" presName="Name0" presStyleCnt="0">
        <dgm:presLayoutVars>
          <dgm:dir/>
          <dgm:resizeHandles val="exact"/>
        </dgm:presLayoutVars>
      </dgm:prSet>
      <dgm:spPr/>
    </dgm:pt>
    <dgm:pt modelId="{ACE1FEE3-8DC6-4E25-8DB5-07FB5F99907F}" type="pres">
      <dgm:prSet presAssocID="{9AE2DB23-4159-40ED-83DE-06C6437B5AFC}" presName="compNode" presStyleCnt="0"/>
      <dgm:spPr/>
    </dgm:pt>
    <dgm:pt modelId="{7E7FBCB2-2F33-4DD9-8F77-6DECE63EF9C4}" type="pres">
      <dgm:prSet presAssocID="{9AE2DB23-4159-40ED-83DE-06C6437B5AFC}" presName="pictRect" presStyleLbl="revTx" presStyleIdx="0" presStyleCnt="6">
        <dgm:presLayoutVars>
          <dgm:chMax val="0"/>
          <dgm:bulletEnabled/>
        </dgm:presLayoutVars>
      </dgm:prSet>
      <dgm:spPr/>
    </dgm:pt>
    <dgm:pt modelId="{9A7562CD-B0EE-4C5D-BF9B-CFFA80D2FB64}" type="pres">
      <dgm:prSet presAssocID="{9AE2DB23-4159-40ED-83DE-06C6437B5AFC}" presName="textRect" presStyleLbl="revTx" presStyleIdx="1" presStyleCnt="6" custScaleY="95398">
        <dgm:presLayoutVars>
          <dgm:bulletEnabled/>
        </dgm:presLayoutVars>
      </dgm:prSet>
      <dgm:spPr/>
    </dgm:pt>
    <dgm:pt modelId="{AADEF1F1-DA3C-4C33-A20A-0DAEFBB32DD9}" type="pres">
      <dgm:prSet presAssocID="{29834CE5-1515-45C3-BCEE-C4B8C2295183}" presName="sibTrans" presStyleLbl="sibTrans2D1" presStyleIdx="0" presStyleCnt="0"/>
      <dgm:spPr/>
    </dgm:pt>
    <dgm:pt modelId="{E0403B8B-60E5-48A3-91F5-C43E1F7EFB66}" type="pres">
      <dgm:prSet presAssocID="{DB059172-CACB-4B7E-858E-5F73D4929744}" presName="compNode" presStyleCnt="0"/>
      <dgm:spPr/>
    </dgm:pt>
    <dgm:pt modelId="{9678D1AC-5A32-4707-9FA4-4C7223F12771}" type="pres">
      <dgm:prSet presAssocID="{DB059172-CACB-4B7E-858E-5F73D4929744}" presName="pictRect" presStyleLbl="revTx" presStyleIdx="2" presStyleCnt="6">
        <dgm:presLayoutVars>
          <dgm:chMax val="0"/>
          <dgm:bulletEnabled/>
        </dgm:presLayoutVars>
      </dgm:prSet>
      <dgm:spPr/>
    </dgm:pt>
    <dgm:pt modelId="{23EDC07B-53C8-41BD-9B79-D141C7A4D060}" type="pres">
      <dgm:prSet presAssocID="{DB059172-CACB-4B7E-858E-5F73D4929744}" presName="textRect" presStyleLbl="revTx" presStyleIdx="3" presStyleCnt="6">
        <dgm:presLayoutVars>
          <dgm:bulletEnabled/>
        </dgm:presLayoutVars>
      </dgm:prSet>
      <dgm:spPr/>
    </dgm:pt>
    <dgm:pt modelId="{264A6E37-BDAD-4517-950A-AEBCE2E6A560}" type="pres">
      <dgm:prSet presAssocID="{38EB0742-F55B-4024-BEC3-F902BDA9DEE2}" presName="sibTrans" presStyleLbl="sibTrans2D1" presStyleIdx="0" presStyleCnt="0"/>
      <dgm:spPr/>
    </dgm:pt>
    <dgm:pt modelId="{61BAD87D-7BC0-4DA3-A479-6026FF1AD622}" type="pres">
      <dgm:prSet presAssocID="{703F7361-5A33-40E8-9588-C516E986080E}" presName="compNode" presStyleCnt="0"/>
      <dgm:spPr/>
    </dgm:pt>
    <dgm:pt modelId="{8348294C-2114-4FE7-A8CA-BDF89CB6B6D5}" type="pres">
      <dgm:prSet presAssocID="{703F7361-5A33-40E8-9588-C516E986080E}" presName="pictRect" presStyleLbl="revTx" presStyleIdx="4" presStyleCnt="6">
        <dgm:presLayoutVars>
          <dgm:chMax val="0"/>
          <dgm:bulletEnabled/>
        </dgm:presLayoutVars>
      </dgm:prSet>
      <dgm:spPr/>
    </dgm:pt>
    <dgm:pt modelId="{0F10626B-5EB7-465B-A20B-571618E54E9B}" type="pres">
      <dgm:prSet presAssocID="{703F7361-5A33-40E8-9588-C516E986080E}" presName="textRect" presStyleLbl="revTx" presStyleIdx="5" presStyleCnt="6">
        <dgm:presLayoutVars>
          <dgm:bulletEnabled/>
        </dgm:presLayoutVars>
      </dgm:prSet>
      <dgm:spPr/>
    </dgm:pt>
  </dgm:ptLst>
  <dgm:cxnLst>
    <dgm:cxn modelId="{70084200-9644-4CCB-81AB-7B62FA0D9E32}" type="presOf" srcId="{DB059172-CACB-4B7E-858E-5F73D4929744}" destId="{9678D1AC-5A32-4707-9FA4-4C7223F12771}" srcOrd="0" destOrd="0" presId="urn:microsoft.com/office/officeart/2024/3/layout/hArchList1"/>
    <dgm:cxn modelId="{89575C1D-E3F8-446A-BA5D-69C8AD958F45}" srcId="{DB059172-CACB-4B7E-858E-5F73D4929744}" destId="{DCA1E250-8528-4F24-9E7E-13E952CE5959}" srcOrd="0" destOrd="0" parTransId="{3210DBBF-8DE5-49F5-997C-9EB7D40B4396}" sibTransId="{9B1161E5-B815-4A9C-A5ED-0324FE398B50}"/>
    <dgm:cxn modelId="{1515451F-2EA5-4B35-8AEE-896E36898199}" type="presOf" srcId="{A808FBFC-D9E1-40AD-963F-21466ED627AD}" destId="{9A7562CD-B0EE-4C5D-BF9B-CFFA80D2FB64}" srcOrd="0" destOrd="0" presId="urn:microsoft.com/office/officeart/2024/3/layout/hArchList1"/>
    <dgm:cxn modelId="{E7C5B21F-BA04-476B-BB99-896E187661F3}" type="presOf" srcId="{9AE2DB23-4159-40ED-83DE-06C6437B5AFC}" destId="{7E7FBCB2-2F33-4DD9-8F77-6DECE63EF9C4}" srcOrd="0" destOrd="0" presId="urn:microsoft.com/office/officeart/2024/3/layout/hArchList1"/>
    <dgm:cxn modelId="{19208543-483A-4E4A-9B61-6500D550ED68}" srcId="{7895A1D0-1137-485B-A0C1-3044061644C1}" destId="{9AE2DB23-4159-40ED-83DE-06C6437B5AFC}" srcOrd="0" destOrd="0" parTransId="{11FF13D2-AA9B-459C-B54E-8AA31DBC779A}" sibTransId="{29834CE5-1515-45C3-BCEE-C4B8C2295183}"/>
    <dgm:cxn modelId="{4E569382-AF8A-41FF-9CFE-74CE652D10E8}" type="presOf" srcId="{703F7361-5A33-40E8-9588-C516E986080E}" destId="{8348294C-2114-4FE7-A8CA-BDF89CB6B6D5}" srcOrd="0" destOrd="0" presId="urn:microsoft.com/office/officeart/2024/3/layout/hArchList1"/>
    <dgm:cxn modelId="{B9B2E18F-398F-45A0-9CBB-3CD9FEEED353}" type="presOf" srcId="{29834CE5-1515-45C3-BCEE-C4B8C2295183}" destId="{AADEF1F1-DA3C-4C33-A20A-0DAEFBB32DD9}" srcOrd="0" destOrd="0" presId="urn:microsoft.com/office/officeart/2024/3/layout/hArchList1"/>
    <dgm:cxn modelId="{64EB2396-E29C-4284-B385-89642E0E4944}" type="presOf" srcId="{7895A1D0-1137-485B-A0C1-3044061644C1}" destId="{59F11C94-D2BD-4D98-B324-78241CBAA77E}" srcOrd="0" destOrd="0" presId="urn:microsoft.com/office/officeart/2024/3/layout/hArchList1"/>
    <dgm:cxn modelId="{27F39BC6-346D-4234-855D-A05DB50F1938}" srcId="{7895A1D0-1137-485B-A0C1-3044061644C1}" destId="{703F7361-5A33-40E8-9588-C516E986080E}" srcOrd="2" destOrd="0" parTransId="{4A958F28-78AA-4AEC-BA9B-6383418923D1}" sibTransId="{BCA97B2D-20B7-41A1-A2D5-534E53935CE7}"/>
    <dgm:cxn modelId="{019A79DA-EEBC-4667-B3FB-5A9FA3ACCB1E}" srcId="{9AE2DB23-4159-40ED-83DE-06C6437B5AFC}" destId="{A808FBFC-D9E1-40AD-963F-21466ED627AD}" srcOrd="0" destOrd="0" parTransId="{5C943BB3-4159-4AF9-8E46-0D38418F8039}" sibTransId="{B367AF4B-3EA8-40ED-A13E-B97F10ED2260}"/>
    <dgm:cxn modelId="{9F5EEEDD-031D-4C9C-8CC7-E14A40029991}" srcId="{7895A1D0-1137-485B-A0C1-3044061644C1}" destId="{DB059172-CACB-4B7E-858E-5F73D4929744}" srcOrd="1" destOrd="0" parTransId="{B3F79B68-452B-44DF-8306-E7EB3E6A2C51}" sibTransId="{38EB0742-F55B-4024-BEC3-F902BDA9DEE2}"/>
    <dgm:cxn modelId="{FFFC12EC-0EC5-4A12-B4BE-4DDF71C375CB}" type="presOf" srcId="{38EB0742-F55B-4024-BEC3-F902BDA9DEE2}" destId="{264A6E37-BDAD-4517-950A-AEBCE2E6A560}" srcOrd="0" destOrd="0" presId="urn:microsoft.com/office/officeart/2024/3/layout/hArchList1"/>
    <dgm:cxn modelId="{5C676DF8-982A-4017-832D-1AE8B1DCF597}" srcId="{703F7361-5A33-40E8-9588-C516E986080E}" destId="{EC8DD090-3598-40B6-B7F8-631571B1C5BB}" srcOrd="0" destOrd="0" parTransId="{1B10B5B8-2A28-4FAA-84A3-529169C99A18}" sibTransId="{073B4892-D02E-4179-99FB-51FDC6AE9614}"/>
    <dgm:cxn modelId="{A61C0AF9-B193-402C-958F-9536258C419A}" type="presOf" srcId="{EC8DD090-3598-40B6-B7F8-631571B1C5BB}" destId="{0F10626B-5EB7-465B-A20B-571618E54E9B}" srcOrd="0" destOrd="0" presId="urn:microsoft.com/office/officeart/2024/3/layout/hArchList1"/>
    <dgm:cxn modelId="{7B676AF9-46A7-45FC-9762-9BC8620D9E55}" type="presOf" srcId="{DCA1E250-8528-4F24-9E7E-13E952CE5959}" destId="{23EDC07B-53C8-41BD-9B79-D141C7A4D060}" srcOrd="0" destOrd="0" presId="urn:microsoft.com/office/officeart/2024/3/layout/hArchList1"/>
    <dgm:cxn modelId="{78514E75-3083-40A0-9D76-CCB0A5C8DE80}" type="presParOf" srcId="{59F11C94-D2BD-4D98-B324-78241CBAA77E}" destId="{ACE1FEE3-8DC6-4E25-8DB5-07FB5F99907F}" srcOrd="0" destOrd="0" presId="urn:microsoft.com/office/officeart/2024/3/layout/hArchList1"/>
    <dgm:cxn modelId="{6D3C6727-34C9-485C-8C44-50B02FF0E7E3}" type="presParOf" srcId="{ACE1FEE3-8DC6-4E25-8DB5-07FB5F99907F}" destId="{7E7FBCB2-2F33-4DD9-8F77-6DECE63EF9C4}" srcOrd="0" destOrd="0" presId="urn:microsoft.com/office/officeart/2024/3/layout/hArchList1"/>
    <dgm:cxn modelId="{87297C24-7C2F-4ED4-BFAF-542B23AE6A83}" type="presParOf" srcId="{ACE1FEE3-8DC6-4E25-8DB5-07FB5F99907F}" destId="{9A7562CD-B0EE-4C5D-BF9B-CFFA80D2FB64}" srcOrd="1" destOrd="0" presId="urn:microsoft.com/office/officeart/2024/3/layout/hArchList1"/>
    <dgm:cxn modelId="{A1777FE6-F26D-49AA-AEB0-182B7A949392}" type="presParOf" srcId="{59F11C94-D2BD-4D98-B324-78241CBAA77E}" destId="{AADEF1F1-DA3C-4C33-A20A-0DAEFBB32DD9}" srcOrd="1" destOrd="0" presId="urn:microsoft.com/office/officeart/2024/3/layout/hArchList1"/>
    <dgm:cxn modelId="{05535F13-BDF0-4255-9562-695ECF724C80}" type="presParOf" srcId="{59F11C94-D2BD-4D98-B324-78241CBAA77E}" destId="{E0403B8B-60E5-48A3-91F5-C43E1F7EFB66}" srcOrd="2" destOrd="0" presId="urn:microsoft.com/office/officeart/2024/3/layout/hArchList1"/>
    <dgm:cxn modelId="{006D7D78-5EA1-4005-9CC0-C78159BF67A7}" type="presParOf" srcId="{E0403B8B-60E5-48A3-91F5-C43E1F7EFB66}" destId="{9678D1AC-5A32-4707-9FA4-4C7223F12771}" srcOrd="0" destOrd="0" presId="urn:microsoft.com/office/officeart/2024/3/layout/hArchList1"/>
    <dgm:cxn modelId="{C879143F-D2BF-4D54-93CB-1CB1C2526CD5}" type="presParOf" srcId="{E0403B8B-60E5-48A3-91F5-C43E1F7EFB66}" destId="{23EDC07B-53C8-41BD-9B79-D141C7A4D060}" srcOrd="1" destOrd="0" presId="urn:microsoft.com/office/officeart/2024/3/layout/hArchList1"/>
    <dgm:cxn modelId="{3BD096D3-7730-4BD5-84DB-2503F8C19FB4}" type="presParOf" srcId="{59F11C94-D2BD-4D98-B324-78241CBAA77E}" destId="{264A6E37-BDAD-4517-950A-AEBCE2E6A560}" srcOrd="3" destOrd="0" presId="urn:microsoft.com/office/officeart/2024/3/layout/hArchList1"/>
    <dgm:cxn modelId="{8C7E73B0-FA5F-4604-AE48-9A749E583D1C}" type="presParOf" srcId="{59F11C94-D2BD-4D98-B324-78241CBAA77E}" destId="{61BAD87D-7BC0-4DA3-A479-6026FF1AD622}" srcOrd="4" destOrd="0" presId="urn:microsoft.com/office/officeart/2024/3/layout/hArchList1"/>
    <dgm:cxn modelId="{E4E50164-DBDB-43C1-98B8-82259BA28A39}" type="presParOf" srcId="{61BAD87D-7BC0-4DA3-A479-6026FF1AD622}" destId="{8348294C-2114-4FE7-A8CA-BDF89CB6B6D5}" srcOrd="0" destOrd="0" presId="urn:microsoft.com/office/officeart/2024/3/layout/hArchList1"/>
    <dgm:cxn modelId="{36430FBD-A1EE-4903-9409-AF45F2A9DC2D}" type="presParOf" srcId="{61BAD87D-7BC0-4DA3-A479-6026FF1AD622}" destId="{0F10626B-5EB7-465B-A20B-571618E54E9B}"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7107F-2269-44AB-BED3-05249D3D7E08}">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6266" r="23735" b="2"/>
          <a:stretch/>
        </a:blipFill>
        <a:ln>
          <a:noFill/>
        </a:ln>
        <a:effectLst/>
      </dsp:spPr>
      <dsp:style>
        <a:lnRef idx="0">
          <a:scrgbClr r="0" g="0" b="0"/>
        </a:lnRef>
        <a:fillRef idx="3">
          <a:scrgbClr r="0" g="0" b="0"/>
        </a:fillRef>
        <a:effectRef idx="2">
          <a:scrgbClr r="0" g="0" b="0"/>
        </a:effectRef>
        <a:fontRef idx="minor">
          <a:schemeClr val="lt1"/>
        </a:fontRef>
      </dsp:style>
    </dsp:sp>
    <dsp:sp modelId="{BF831F49-E9E3-4F5C-9A27-AD634683F379}">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Copyright Issues</a:t>
          </a:r>
        </a:p>
      </dsp:txBody>
      <dsp:txXfrm>
        <a:off x="1860960" y="0"/>
        <a:ext cx="5170775" cy="346241"/>
      </dsp:txXfrm>
    </dsp:sp>
    <dsp:sp modelId="{CC7C070B-A800-4DBA-BDC9-F4A183E1A087}">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AI-generated content brings up significant copyright concerns, questioning the ownership of creative works produced by machines.</a:t>
          </a:r>
        </a:p>
      </dsp:txBody>
      <dsp:txXfrm>
        <a:off x="1860960" y="346241"/>
        <a:ext cx="5170775" cy="1334718"/>
      </dsp:txXfrm>
    </dsp:sp>
    <dsp:sp modelId="{70590677-E3EC-4D1F-8766-F2B0105680CA}">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2387" r="20866" b="4"/>
          <a:stretch/>
        </a:blipFill>
        <a:ln>
          <a:noFill/>
        </a:ln>
        <a:effectLst/>
      </dsp:spPr>
      <dsp:style>
        <a:lnRef idx="0">
          <a:scrgbClr r="0" g="0" b="0"/>
        </a:lnRef>
        <a:fillRef idx="3">
          <a:scrgbClr r="0" g="0" b="0"/>
        </a:fillRef>
        <a:effectRef idx="2">
          <a:scrgbClr r="0" g="0" b="0"/>
        </a:effectRef>
        <a:fontRef idx="minor">
          <a:schemeClr val="lt1"/>
        </a:fontRef>
      </dsp:style>
    </dsp:sp>
    <dsp:sp modelId="{80F9AA41-E675-43EB-AAC8-14FF186B3BC8}">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Authenticity Concerns</a:t>
          </a:r>
        </a:p>
      </dsp:txBody>
      <dsp:txXfrm>
        <a:off x="1860960" y="1815436"/>
        <a:ext cx="5170775" cy="346241"/>
      </dsp:txXfrm>
    </dsp:sp>
    <dsp:sp modelId="{83E9E945-A88C-42B0-A6A3-01C03368FC44}">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As AI creates content, authenticity becomes a critical issue, requiring vigilance to ensure that information is genuine and credible.</a:t>
          </a:r>
        </a:p>
      </dsp:txBody>
      <dsp:txXfrm>
        <a:off x="1860960" y="2161678"/>
        <a:ext cx="5170775" cy="1334718"/>
      </dsp:txXfrm>
    </dsp:sp>
    <dsp:sp modelId="{17BA1DBB-3A3D-4F08-B6EE-8C0C91EB44CA}">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989" r="16264" b="4"/>
          <a:stretch/>
        </a:blipFill>
        <a:ln>
          <a:noFill/>
        </a:ln>
        <a:effectLst/>
      </dsp:spPr>
      <dsp:style>
        <a:lnRef idx="0">
          <a:scrgbClr r="0" g="0" b="0"/>
        </a:lnRef>
        <a:fillRef idx="3">
          <a:scrgbClr r="0" g="0" b="0"/>
        </a:fillRef>
        <a:effectRef idx="2">
          <a:scrgbClr r="0" g="0" b="0"/>
        </a:effectRef>
        <a:fontRef idx="minor">
          <a:schemeClr val="lt1"/>
        </a:fontRef>
      </dsp:style>
    </dsp:sp>
    <dsp:sp modelId="{44B9E3C5-965F-4DA8-8866-379F98DF9B89}">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Bias in Content Generation</a:t>
          </a:r>
        </a:p>
      </dsp:txBody>
      <dsp:txXfrm>
        <a:off x="1860960" y="3630873"/>
        <a:ext cx="5170775" cy="346241"/>
      </dsp:txXfrm>
    </dsp:sp>
    <dsp:sp modelId="{172870F8-305B-43F5-9704-2FA09BB3AE16}">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systems may inadvertently reflect biases present in their training data, raising concerns about fairness and representation in generated content.</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B5FD5-915E-44AC-A730-1E9B565CB97A}">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391" r="12862" b="4"/>
          <a:stretch/>
        </a:blipFill>
        <a:ln>
          <a:noFill/>
        </a:ln>
        <a:effectLst/>
      </dsp:spPr>
      <dsp:style>
        <a:lnRef idx="0">
          <a:scrgbClr r="0" g="0" b="0"/>
        </a:lnRef>
        <a:fillRef idx="3">
          <a:scrgbClr r="0" g="0" b="0"/>
        </a:fillRef>
        <a:effectRef idx="2">
          <a:scrgbClr r="0" g="0" b="0"/>
        </a:effectRef>
        <a:fontRef idx="minor">
          <a:schemeClr val="lt1"/>
        </a:fontRef>
      </dsp:style>
    </dsp:sp>
    <dsp:sp modelId="{AFEFDF18-CDDD-493F-93D8-A78D3F50BA8C}">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Informed Decision Making</a:t>
          </a:r>
        </a:p>
      </dsp:txBody>
      <dsp:txXfrm>
        <a:off x="1860960" y="0"/>
        <a:ext cx="5170775" cy="346241"/>
      </dsp:txXfrm>
    </dsp:sp>
    <dsp:sp modelId="{EAC11941-017A-4C99-B7D4-35D0DC28A6ED}">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Predictive analytics enables producers to make data-driven decisions that enhance content creation and marketing effectiveness.</a:t>
          </a:r>
        </a:p>
      </dsp:txBody>
      <dsp:txXfrm>
        <a:off x="1860960" y="346241"/>
        <a:ext cx="5170775" cy="1334718"/>
      </dsp:txXfrm>
    </dsp:sp>
    <dsp:sp modelId="{9CCE9031-1FCD-46E0-8C1A-9A1C0DF46AB1}">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6358" r="6895" b="4"/>
          <a:stretch/>
        </a:blipFill>
        <a:ln>
          <a:noFill/>
        </a:ln>
        <a:effectLst/>
      </dsp:spPr>
      <dsp:style>
        <a:lnRef idx="0">
          <a:scrgbClr r="0" g="0" b="0"/>
        </a:lnRef>
        <a:fillRef idx="3">
          <a:scrgbClr r="0" g="0" b="0"/>
        </a:fillRef>
        <a:effectRef idx="2">
          <a:scrgbClr r="0" g="0" b="0"/>
        </a:effectRef>
        <a:fontRef idx="minor">
          <a:schemeClr val="lt1"/>
        </a:fontRef>
      </dsp:style>
    </dsp:sp>
    <dsp:sp modelId="{85EB0B80-F96E-4732-8C3F-100C91C04C62}">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Optimizing Audience Engagement</a:t>
          </a:r>
        </a:p>
      </dsp:txBody>
      <dsp:txXfrm>
        <a:off x="1860960" y="1815436"/>
        <a:ext cx="5170775" cy="346241"/>
      </dsp:txXfrm>
    </dsp:sp>
    <dsp:sp modelId="{EB8962A8-69ED-4479-A3D6-72537CE0A61A}">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Real-time data allows producers to tailor content to audience preferences, increasing engagement and satisfaction.</a:t>
          </a:r>
        </a:p>
      </dsp:txBody>
      <dsp:txXfrm>
        <a:off x="1860960" y="2161678"/>
        <a:ext cx="5170775" cy="1334718"/>
      </dsp:txXfrm>
    </dsp:sp>
    <dsp:sp modelId="{891367DD-DA11-4384-BBE7-5DE2C0880BF3}">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357" r="22145" b="2"/>
          <a:stretch/>
        </a:blipFill>
        <a:ln>
          <a:noFill/>
        </a:ln>
        <a:effectLst/>
      </dsp:spPr>
      <dsp:style>
        <a:lnRef idx="0">
          <a:scrgbClr r="0" g="0" b="0"/>
        </a:lnRef>
        <a:fillRef idx="3">
          <a:scrgbClr r="0" g="0" b="0"/>
        </a:fillRef>
        <a:effectRef idx="2">
          <a:scrgbClr r="0" g="0" b="0"/>
        </a:effectRef>
        <a:fontRef idx="minor">
          <a:schemeClr val="lt1"/>
        </a:fontRef>
      </dsp:style>
    </dsp:sp>
    <dsp:sp modelId="{B73B3B64-F2FB-44EA-8EF3-12BA20A16764}">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Revenue Generation</a:t>
          </a:r>
        </a:p>
      </dsp:txBody>
      <dsp:txXfrm>
        <a:off x="1860960" y="3630873"/>
        <a:ext cx="5170775" cy="346241"/>
      </dsp:txXfrm>
    </dsp:sp>
    <dsp:sp modelId="{21B0BD59-2B8A-4AC2-B962-F336B44C3C26}">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Utilizing predictive analytics helps identify trends that can lead to increased revenue through targeted marketing strategies.</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FBCB2-2F33-4DD9-8F77-6DECE63EF9C4}">
      <dsp:nvSpPr>
        <dsp:cNvPr id="0" name=""/>
        <dsp:cNvSpPr/>
      </dsp:nvSpPr>
      <dsp:spPr>
        <a:xfrm>
          <a:off x="0" y="27710"/>
          <a:ext cx="3526124" cy="30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Transformation in Entertainment</a:t>
          </a:r>
        </a:p>
      </dsp:txBody>
      <dsp:txXfrm>
        <a:off x="0" y="27710"/>
        <a:ext cx="3526124" cy="302574"/>
      </dsp:txXfrm>
    </dsp:sp>
    <dsp:sp modelId="{9A7562CD-B0EE-4C5D-BF9B-CFFA80D2FB64}">
      <dsp:nvSpPr>
        <dsp:cNvPr id="0" name=""/>
        <dsp:cNvSpPr/>
      </dsp:nvSpPr>
      <dsp:spPr>
        <a:xfrm>
          <a:off x="0" y="385704"/>
          <a:ext cx="3526124" cy="2297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dirty="0"/>
            <a:t>AI is revolutionizing how content is created and consumed, enhancing user experiences and personalization.</a:t>
          </a:r>
        </a:p>
        <a:p>
          <a:pPr marL="0" lvl="0" indent="0" algn="l" defTabSz="533400">
            <a:lnSpc>
              <a:spcPct val="100000"/>
            </a:lnSpc>
            <a:spcBef>
              <a:spcPct val="0"/>
            </a:spcBef>
            <a:spcAft>
              <a:spcPct val="35000"/>
            </a:spcAft>
            <a:buNone/>
          </a:pPr>
          <a:endParaRPr lang="en-US" sz="1200" kern="1200" dirty="0"/>
        </a:p>
        <a:p>
          <a:pPr marL="0" lvl="0" indent="0" algn="l" defTabSz="533400">
            <a:lnSpc>
              <a:spcPct val="100000"/>
            </a:lnSpc>
            <a:spcBef>
              <a:spcPct val="0"/>
            </a:spcBef>
            <a:spcAft>
              <a:spcPct val="35000"/>
            </a:spcAft>
            <a:buNone/>
          </a:pPr>
          <a:r>
            <a:rPr lang="en-US" sz="1200" kern="1200" dirty="0"/>
            <a:t>FINAL THOUGHTS</a:t>
          </a:r>
        </a:p>
        <a:p>
          <a:pPr marL="0" lvl="0" indent="0" algn="l" defTabSz="533400">
            <a:lnSpc>
              <a:spcPct val="100000"/>
            </a:lnSpc>
            <a:spcBef>
              <a:spcPct val="0"/>
            </a:spcBef>
            <a:spcAft>
              <a:spcPct val="35000"/>
            </a:spcAft>
            <a:buNone/>
          </a:pPr>
          <a:r>
            <a:rPr lang="en-US" sz="1200" kern="1200" dirty="0"/>
            <a:t>AI is undeniably transforming the landscape of entertainment and media, driving innovation in content creation and consumption. As we embrace these advancements, it is crucial to address the accompanying challenges and strive for a balanced approach.</a:t>
          </a:r>
        </a:p>
      </dsp:txBody>
      <dsp:txXfrm>
        <a:off x="0" y="385704"/>
        <a:ext cx="3526124" cy="2297685"/>
      </dsp:txXfrm>
    </dsp:sp>
    <dsp:sp modelId="{9678D1AC-5A32-4707-9FA4-4C7223F12771}">
      <dsp:nvSpPr>
        <dsp:cNvPr id="0" name=""/>
        <dsp:cNvSpPr/>
      </dsp:nvSpPr>
      <dsp:spPr>
        <a:xfrm>
          <a:off x="3878736" y="0"/>
          <a:ext cx="3526124" cy="30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Innovation in Content Creation</a:t>
          </a:r>
        </a:p>
      </dsp:txBody>
      <dsp:txXfrm>
        <a:off x="3878736" y="0"/>
        <a:ext cx="3526124" cy="302574"/>
      </dsp:txXfrm>
    </dsp:sp>
    <dsp:sp modelId="{23EDC07B-53C8-41BD-9B79-D141C7A4D060}">
      <dsp:nvSpPr>
        <dsp:cNvPr id="0" name=""/>
        <dsp:cNvSpPr/>
      </dsp:nvSpPr>
      <dsp:spPr>
        <a:xfrm>
          <a:off x="3878736" y="302574"/>
          <a:ext cx="3526124" cy="2408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The integration of AI tools is fostering creativity and enabling new forms of storytelling and media.</a:t>
          </a:r>
        </a:p>
      </dsp:txBody>
      <dsp:txXfrm>
        <a:off x="3878736" y="302574"/>
        <a:ext cx="3526124" cy="2408525"/>
      </dsp:txXfrm>
    </dsp:sp>
    <dsp:sp modelId="{8348294C-2114-4FE7-A8CA-BDF89CB6B6D5}">
      <dsp:nvSpPr>
        <dsp:cNvPr id="0" name=""/>
        <dsp:cNvSpPr/>
      </dsp:nvSpPr>
      <dsp:spPr>
        <a:xfrm>
          <a:off x="7757473" y="0"/>
          <a:ext cx="3526124" cy="30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kern="1200"/>
            <a:t>Addressing Challenges</a:t>
          </a:r>
        </a:p>
      </dsp:txBody>
      <dsp:txXfrm>
        <a:off x="7757473" y="0"/>
        <a:ext cx="3526124" cy="302574"/>
      </dsp:txXfrm>
    </dsp:sp>
    <dsp:sp modelId="{0F10626B-5EB7-465B-A20B-571618E54E9B}">
      <dsp:nvSpPr>
        <dsp:cNvPr id="0" name=""/>
        <dsp:cNvSpPr/>
      </dsp:nvSpPr>
      <dsp:spPr>
        <a:xfrm>
          <a:off x="7757473" y="302574"/>
          <a:ext cx="3526124" cy="2408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5240" rIns="15240" bIns="15240" numCol="1" spcCol="1270" anchor="t" anchorCtr="0">
          <a:noAutofit/>
        </a:bodyPr>
        <a:lstStyle/>
        <a:p>
          <a:pPr marL="0" lvl="0" indent="0" algn="l" defTabSz="533400">
            <a:lnSpc>
              <a:spcPct val="100000"/>
            </a:lnSpc>
            <a:spcBef>
              <a:spcPct val="0"/>
            </a:spcBef>
            <a:spcAft>
              <a:spcPct val="35000"/>
            </a:spcAft>
            <a:buNone/>
          </a:pPr>
          <a:r>
            <a:rPr lang="en-US" sz="1200" kern="1200"/>
            <a:t>As we embrace AI advancements, we must also address ethical challenges and ensure responsible usage in media.</a:t>
          </a:r>
        </a:p>
      </dsp:txBody>
      <dsp:txXfrm>
        <a:off x="7757473" y="302574"/>
        <a:ext cx="3526124" cy="240852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6AB31-60DE-42B0-8EC4-AC76674C499A}"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9CA01-F259-4789-96CE-D43896B9A8AF}" type="slidenum">
              <a:rPr lang="en-US" smtClean="0"/>
              <a:t>‹#›</a:t>
            </a:fld>
            <a:endParaRPr lang="en-US"/>
          </a:p>
        </p:txBody>
      </p:sp>
    </p:spTree>
    <p:extLst>
      <p:ext uri="{BB962C8B-B14F-4D97-AF65-F5344CB8AC3E}">
        <p14:creationId xmlns:p14="http://schemas.microsoft.com/office/powerpoint/2010/main" val="126174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Artificial Intelligence is revolutionizing the entertainment and media industries, reshaping how content is created and consumed. This presentation will explore the role of AI in various aspects of entertainment, from content generation to audience engagement.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a:t>
            </a:fld>
            <a:endParaRPr lang="en-US"/>
          </a:p>
        </p:txBody>
      </p:sp>
    </p:spTree>
    <p:extLst>
      <p:ext uri="{BB962C8B-B14F-4D97-AF65-F5344CB8AC3E}">
        <p14:creationId xmlns:p14="http://schemas.microsoft.com/office/powerpoint/2010/main" val="1757795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Streaming services use AI algorithms to analyze viewer preferences and behavior, providing tailored content recommendations that significantly enhance user engagement and satisfaction.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10</a:t>
            </a:fld>
            <a:endParaRPr lang="en-US"/>
          </a:p>
        </p:txBody>
      </p:sp>
    </p:spTree>
    <p:extLst>
      <p:ext uri="{BB962C8B-B14F-4D97-AF65-F5344CB8AC3E}">
        <p14:creationId xmlns:p14="http://schemas.microsoft.com/office/powerpoint/2010/main" val="285451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Interactive experiences powered by AI, such as virtual reality and augmented reality, allow audiences to engage with content in immersive ways, transforming passive viewing into active participation.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11</a:t>
            </a:fld>
            <a:endParaRPr lang="en-US"/>
          </a:p>
        </p:txBody>
      </p:sp>
    </p:spTree>
    <p:extLst>
      <p:ext uri="{BB962C8B-B14F-4D97-AF65-F5344CB8AC3E}">
        <p14:creationId xmlns:p14="http://schemas.microsoft.com/office/powerpoint/2010/main" val="916987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Voice assistants and smart devices have integrated AI to facilitate content discovery and consumption, allowing users to access media hands-free and personalize their viewing experiences.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12</a:t>
            </a:fld>
            <a:endParaRPr lang="en-US"/>
          </a:p>
        </p:txBody>
      </p:sp>
    </p:spTree>
    <p:extLst>
      <p:ext uri="{BB962C8B-B14F-4D97-AF65-F5344CB8AC3E}">
        <p14:creationId xmlns:p14="http://schemas.microsoft.com/office/powerpoint/2010/main" val="358290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enhances creativity by providing tools that assist artists and producers. It also improves efficiency in production, reducing time and costs while maintaining high-quality output.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13</a:t>
            </a:fld>
            <a:endParaRPr lang="en-US"/>
          </a:p>
        </p:txBody>
      </p:sp>
    </p:spTree>
    <p:extLst>
      <p:ext uri="{BB962C8B-B14F-4D97-AF65-F5344CB8AC3E}">
        <p14:creationId xmlns:p14="http://schemas.microsoft.com/office/powerpoint/2010/main" val="125609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implementation of AI raises ethical questions regarding copyright, authenticity, and the potential for bias in content generation, necessitating ongoing discussions about responsible use.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14</a:t>
            </a:fld>
            <a:endParaRPr lang="en-US"/>
          </a:p>
        </p:txBody>
      </p:sp>
    </p:spTree>
    <p:extLst>
      <p:ext uri="{BB962C8B-B14F-4D97-AF65-F5344CB8AC3E}">
        <p14:creationId xmlns:p14="http://schemas.microsoft.com/office/powerpoint/2010/main" val="3726791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rise of AI may lead to shifts in employment within the entertainment industry, as some roles may be automated while new opportunities arise in overseeing and managing AI technologies.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15</a:t>
            </a:fld>
            <a:endParaRPr lang="en-US"/>
          </a:p>
        </p:txBody>
      </p:sp>
    </p:spTree>
    <p:extLst>
      <p:ext uri="{BB962C8B-B14F-4D97-AF65-F5344CB8AC3E}">
        <p14:creationId xmlns:p14="http://schemas.microsoft.com/office/powerpoint/2010/main" val="1919473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Predictive analytics using real-time data can help producers make informed decisions about content creation and marketing strategies, optimizing audience engagement and revenue.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16</a:t>
            </a:fld>
            <a:endParaRPr lang="en-US"/>
          </a:p>
        </p:txBody>
      </p:sp>
    </p:spTree>
    <p:extLst>
      <p:ext uri="{BB962C8B-B14F-4D97-AF65-F5344CB8AC3E}">
        <p14:creationId xmlns:p14="http://schemas.microsoft.com/office/powerpoint/2010/main" val="2020340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84D14615-5140-4D98-8F40-0482A7C45A75}" type="slidenum">
              <a:rPr lang="en-US" smtClean="0"/>
              <a:t>17</a:t>
            </a:fld>
            <a:endParaRPr lang="en-US"/>
          </a:p>
        </p:txBody>
      </p:sp>
    </p:spTree>
    <p:extLst>
      <p:ext uri="{BB962C8B-B14F-4D97-AF65-F5344CB8AC3E}">
        <p14:creationId xmlns:p14="http://schemas.microsoft.com/office/powerpoint/2010/main" val="850778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As AI technology continues to advance, its integration into the entertainment industry will likely deepen, leading to new forms of storytelling and audience interaction that we have yet to imagine.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18</a:t>
            </a:fld>
            <a:endParaRPr lang="en-US"/>
          </a:p>
        </p:txBody>
      </p:sp>
    </p:spTree>
    <p:extLst>
      <p:ext uri="{BB962C8B-B14F-4D97-AF65-F5344CB8AC3E}">
        <p14:creationId xmlns:p14="http://schemas.microsoft.com/office/powerpoint/2010/main" val="782811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14615-5140-4D98-8F40-0482A7C45A75}" type="slidenum">
              <a:rPr lang="en-US" smtClean="0"/>
              <a:t>19</a:t>
            </a:fld>
            <a:endParaRPr lang="en-US"/>
          </a:p>
        </p:txBody>
      </p:sp>
    </p:spTree>
    <p:extLst>
      <p:ext uri="{BB962C8B-B14F-4D97-AF65-F5344CB8AC3E}">
        <p14:creationId xmlns:p14="http://schemas.microsoft.com/office/powerpoint/2010/main" val="215205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 this presentation, we will cover an overview of AI's impact on entertainment, delve into its applications in content creation and media consumption, discuss the benefits and challenges, and speculate on future trends and innovations in the field.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2</a:t>
            </a:fld>
            <a:endParaRPr lang="en-US"/>
          </a:p>
        </p:txBody>
      </p:sp>
    </p:spTree>
    <p:extLst>
      <p:ext uri="{BB962C8B-B14F-4D97-AF65-F5344CB8AC3E}">
        <p14:creationId xmlns:p14="http://schemas.microsoft.com/office/powerpoint/2010/main" val="13111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09CA01-F259-4789-96CE-D43896B9A8AF}" type="slidenum">
              <a:rPr lang="en-US" smtClean="0"/>
              <a:t>20</a:t>
            </a:fld>
            <a:endParaRPr lang="en-US"/>
          </a:p>
        </p:txBody>
      </p:sp>
    </p:spTree>
    <p:extLst>
      <p:ext uri="{BB962C8B-B14F-4D97-AF65-F5344CB8AC3E}">
        <p14:creationId xmlns:p14="http://schemas.microsoft.com/office/powerpoint/2010/main" val="196342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14615-5140-4D98-8F40-0482A7C45A75}" type="slidenum">
              <a:rPr lang="en-US" smtClean="0"/>
              <a:t>3</a:t>
            </a:fld>
            <a:endParaRPr lang="en-US"/>
          </a:p>
        </p:txBody>
      </p:sp>
    </p:spTree>
    <p:extLst>
      <p:ext uri="{BB962C8B-B14F-4D97-AF65-F5344CB8AC3E}">
        <p14:creationId xmlns:p14="http://schemas.microsoft.com/office/powerpoint/2010/main" val="51865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addresses high production costs, limited scalability, and the need for hyper-personalized content. A real-world example is AI video generation and actor de-aging. For instance, The Irishman used deep learning to make Robert De Niro appear younger. Tools like Disney Research's FRAN (Face Re-Aging Network) automate this process, reducing post-production effort significantly.</a:t>
            </a:r>
          </a:p>
        </p:txBody>
      </p:sp>
      <p:sp>
        <p:nvSpPr>
          <p:cNvPr id="4" name="Slide Number Placeholder 3"/>
          <p:cNvSpPr>
            <a:spLocks noGrp="1"/>
          </p:cNvSpPr>
          <p:nvPr>
            <p:ph type="sldNum" sz="quarter" idx="5"/>
          </p:nvPr>
        </p:nvSpPr>
        <p:spPr/>
        <p:txBody>
          <a:bodyPr/>
          <a:lstStyle/>
          <a:p>
            <a:fld id="{B209CA01-F259-4789-96CE-D43896B9A8AF}" type="slidenum">
              <a:rPr lang="en-US" smtClean="0"/>
              <a:t>4</a:t>
            </a:fld>
            <a:endParaRPr lang="en-US"/>
          </a:p>
        </p:txBody>
      </p:sp>
    </p:spTree>
    <p:extLst>
      <p:ext uri="{BB962C8B-B14F-4D97-AF65-F5344CB8AC3E}">
        <p14:creationId xmlns:p14="http://schemas.microsoft.com/office/powerpoint/2010/main" val="184613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Artificial Intelligence refers to the simulation of human intelligence in machines programmed to think and learn. This technology is being integrated into various entertainment platforms to enhance user experiences and create innovative content.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5</a:t>
            </a:fld>
            <a:endParaRPr lang="en-US"/>
          </a:p>
        </p:txBody>
      </p:sp>
    </p:spTree>
    <p:extLst>
      <p:ext uri="{BB962C8B-B14F-4D97-AF65-F5344CB8AC3E}">
        <p14:creationId xmlns:p14="http://schemas.microsoft.com/office/powerpoint/2010/main" val="390683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journey of AI in entertainment began with simple algorithms for content recommendations, evolving into complex systems that streamline production, create realistic virtual environments, and generate entirely new works of art.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6</a:t>
            </a:fld>
            <a:endParaRPr lang="en-US"/>
          </a:p>
        </p:txBody>
      </p:sp>
    </p:spTree>
    <p:extLst>
      <p:ext uri="{BB962C8B-B14F-4D97-AF65-F5344CB8AC3E}">
        <p14:creationId xmlns:p14="http://schemas.microsoft.com/office/powerpoint/2010/main" val="400612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Technologies such as machine learning, natural language processing, and computer vision are at the forefront of AI's application in entertainment. These technologies enable personalized experiences and enhance the capabilities of creators.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7</a:t>
            </a:fld>
            <a:endParaRPr lang="en-US"/>
          </a:p>
        </p:txBody>
      </p:sp>
    </p:spTree>
    <p:extLst>
      <p:ext uri="{BB962C8B-B14F-4D97-AF65-F5344CB8AC3E}">
        <p14:creationId xmlns:p14="http://schemas.microsoft.com/office/powerpoint/2010/main" val="263370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has made significant strides in generating music and art, allowing for the creation of unique compositions and visual pieces. Tools like AIVA and DALL-E exemplify how AI can push creative boundaries.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8</a:t>
            </a:fld>
            <a:endParaRPr lang="en-US"/>
          </a:p>
        </p:txBody>
      </p:sp>
    </p:spTree>
    <p:extLst>
      <p:ext uri="{BB962C8B-B14F-4D97-AF65-F5344CB8AC3E}">
        <p14:creationId xmlns:p14="http://schemas.microsoft.com/office/powerpoint/2010/main" val="419401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AI is revolutionizing game development by enabling smarter non-playable characters, enhancing player experiences through adaptive gaming environments, and streamlining content creation processes.
Image source: Microsoft 365 content library
</a:t>
            </a:r>
          </a:p>
        </p:txBody>
      </p:sp>
      <p:sp>
        <p:nvSpPr>
          <p:cNvPr id="4" name="Slide Number Placeholder 3"/>
          <p:cNvSpPr>
            <a:spLocks noGrp="1"/>
          </p:cNvSpPr>
          <p:nvPr>
            <p:ph type="sldNum" sz="quarter" idx="5"/>
          </p:nvPr>
        </p:nvSpPr>
        <p:spPr/>
        <p:txBody>
          <a:bodyPr/>
          <a:lstStyle/>
          <a:p>
            <a:fld id="{84D14615-5140-4D98-8F40-0482A7C45A75}" type="slidenum">
              <a:rPr lang="en-US" smtClean="0"/>
              <a:t>9</a:t>
            </a:fld>
            <a:endParaRPr lang="en-US"/>
          </a:p>
        </p:txBody>
      </p:sp>
    </p:spTree>
    <p:extLst>
      <p:ext uri="{BB962C8B-B14F-4D97-AF65-F5344CB8AC3E}">
        <p14:creationId xmlns:p14="http://schemas.microsoft.com/office/powerpoint/2010/main" val="326287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0152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297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47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7088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30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1662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00320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7497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632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3749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6/25/2025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6601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6/25/2025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730136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youtube.com/watch?v=zZUCa6h4ia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chat.openai.com/chat" TargetMode="External"/><Relationship Id="rId3" Type="http://schemas.openxmlformats.org/officeDocument/2006/relationships/hyperlink" Target="https://www.amazon.com/" TargetMode="External"/><Relationship Id="rId7" Type="http://schemas.openxmlformats.org/officeDocument/2006/relationships/hyperlink" Target="https://about.netflix.com/" TargetMode="External"/><Relationship Id="rId12"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midjourney.com/" TargetMode="External"/><Relationship Id="rId11" Type="http://schemas.openxmlformats.org/officeDocument/2006/relationships/hyperlink" Target="https://www.youtube.com/watch?v=zZUCa6h4iac" TargetMode="External"/><Relationship Id="rId5" Type="http://schemas.openxmlformats.org/officeDocument/2006/relationships/hyperlink" Target="https://studios.disneyresearch.com/" TargetMode="External"/><Relationship Id="rId10" Type="http://schemas.openxmlformats.org/officeDocument/2006/relationships/hyperlink" Target="https://www.sourcely.net/resources/when-and-how-to-properly-cite-ai-in-mla-and-apa-formats" TargetMode="External"/><Relationship Id="rId4" Type="http://schemas.openxmlformats.org/officeDocument/2006/relationships/hyperlink" Target="https://www.animaj.com/" TargetMode="External"/><Relationship Id="rId9" Type="http://schemas.openxmlformats.org/officeDocument/2006/relationships/hyperlink" Target="https://reelmind.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503941-F9B7-3D83-6D3A-3B0C3D97FA9E}"/>
              </a:ext>
            </a:extLst>
          </p:cNvPr>
          <p:cNvSpPr>
            <a:spLocks noGrp="1"/>
          </p:cNvSpPr>
          <p:nvPr>
            <p:ph type="ctrTitle"/>
          </p:nvPr>
        </p:nvSpPr>
        <p:spPr>
          <a:xfrm>
            <a:off x="6699869" y="978407"/>
            <a:ext cx="4983480" cy="3976380"/>
          </a:xfrm>
        </p:spPr>
        <p:txBody>
          <a:bodyPr anchor="t">
            <a:normAutofit/>
          </a:bodyPr>
          <a:lstStyle/>
          <a:p>
            <a:pPr>
              <a:lnSpc>
                <a:spcPct val="90000"/>
              </a:lnSpc>
            </a:pPr>
            <a:r>
              <a:rPr lang="en-US" sz="4700"/>
              <a:t>AI in Entertainment and Media: Transforming Creativity and Consumption</a:t>
            </a:r>
          </a:p>
        </p:txBody>
      </p:sp>
      <p:sp>
        <p:nvSpPr>
          <p:cNvPr id="3" name="Subtitle 2">
            <a:extLst>
              <a:ext uri="{FF2B5EF4-FFF2-40B4-BE49-F238E27FC236}">
                <a16:creationId xmlns:a16="http://schemas.microsoft.com/office/drawing/2014/main" id="{88298108-10C4-25D0-036E-C0B09E8C6354}"/>
              </a:ext>
            </a:extLst>
          </p:cNvPr>
          <p:cNvSpPr>
            <a:spLocks noGrp="1"/>
          </p:cNvSpPr>
          <p:nvPr>
            <p:ph type="subTitle" idx="1"/>
          </p:nvPr>
        </p:nvSpPr>
        <p:spPr>
          <a:xfrm>
            <a:off x="6699869" y="5275825"/>
            <a:ext cx="4983481" cy="1070177"/>
          </a:xfrm>
        </p:spPr>
        <p:txBody>
          <a:bodyPr anchor="t">
            <a:normAutofit fontScale="85000" lnSpcReduction="10000"/>
          </a:bodyPr>
          <a:lstStyle/>
          <a:p>
            <a:r>
              <a:rPr lang="en-US" sz="2400" dirty="0"/>
              <a:t>6253-ITAI-2372 Alfredo, Khizar, Ola, Richard</a:t>
            </a:r>
          </a:p>
          <a:p>
            <a:r>
              <a:rPr lang="en-US" sz="2400" dirty="0"/>
              <a:t>6/25/2022</a:t>
            </a:r>
          </a:p>
        </p:txBody>
      </p:sp>
      <p:pic>
        <p:nvPicPr>
          <p:cNvPr id="4" name="Picture 3" descr="Woman using cell phone at digital data science display">
            <a:extLst>
              <a:ext uri="{FF2B5EF4-FFF2-40B4-BE49-F238E27FC236}">
                <a16:creationId xmlns:a16="http://schemas.microsoft.com/office/drawing/2014/main" id="{E8F16C10-2B6F-45AC-85DC-3712BF5BE69D}"/>
              </a:ext>
            </a:extLst>
          </p:cNvPr>
          <p:cNvPicPr>
            <a:picLocks noChangeAspect="1"/>
          </p:cNvPicPr>
          <p:nvPr/>
        </p:nvPicPr>
        <p:blipFill>
          <a:blip r:embed="rId3"/>
          <a:srcRect l="22154" r="14156" b="1"/>
          <a:stretch>
            <a:fillRect/>
          </a:stretch>
        </p:blipFill>
        <p:spPr>
          <a:xfrm>
            <a:off x="525664" y="508090"/>
            <a:ext cx="5570336" cy="5837913"/>
          </a:xfrm>
          <a:prstGeom prst="rect">
            <a:avLst/>
          </a:prstGeom>
        </p:spPr>
      </p:pic>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0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42" presetClass="entr" presetSubtype="0" fill="hold" grpId="1" nodeType="withEffect">
                                  <p:stCondLst>
                                    <p:cond delay="250"/>
                                  </p:stCondLst>
                                  <p:iterate>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412794-0E1C-6BC7-3285-CCCAA0E73746}"/>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Personalized Content Recommendations</a:t>
            </a:r>
          </a:p>
        </p:txBody>
      </p:sp>
      <p:pic>
        <p:nvPicPr>
          <p:cNvPr id="5" name="Content Placeholder 4" descr="Walking man hand using smart phone who looks various graphics of business. Internet of Things. Information Communication Technology. Digital transformation. Abstract mixed media.">
            <a:extLst>
              <a:ext uri="{FF2B5EF4-FFF2-40B4-BE49-F238E27FC236}">
                <a16:creationId xmlns:a16="http://schemas.microsoft.com/office/drawing/2014/main" id="{5D266EAD-0CEF-48C7-A3C9-0C3D34E01864}"/>
              </a:ext>
            </a:extLst>
          </p:cNvPr>
          <p:cNvPicPr>
            <a:picLocks noGrp="1" noChangeAspect="1"/>
          </p:cNvPicPr>
          <p:nvPr>
            <p:ph sz="half" idx="1"/>
          </p:nvPr>
        </p:nvPicPr>
        <p:blipFill>
          <a:blip r:embed="rId3"/>
          <a:srcRect l="27218" r="32102"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B0C2C8E-5F52-7503-8CCF-E471CFE922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AI Algorithms in Streaming</a:t>
            </a:r>
          </a:p>
          <a:p>
            <a:pPr marL="0" lvl="1" indent="0">
              <a:buNone/>
            </a:pPr>
            <a:r>
              <a:rPr lang="en-US" sz="1400"/>
              <a:t>Streaming services leverage AI algorithms to analyze viewer preferences, leading to personalized content suggestions.</a:t>
            </a:r>
          </a:p>
          <a:p>
            <a:pPr marL="0" indent="0">
              <a:spcBef>
                <a:spcPts val="2500"/>
              </a:spcBef>
              <a:buNone/>
            </a:pPr>
            <a:r>
              <a:rPr lang="en-US" sz="1400" b="1"/>
              <a:t>Enhancing User Engagement</a:t>
            </a:r>
          </a:p>
          <a:p>
            <a:pPr marL="0" lvl="1" indent="0">
              <a:buNone/>
            </a:pPr>
            <a:r>
              <a:rPr lang="en-US" sz="1400"/>
              <a:t>Tailored content recommendations significantly enhance user engagement by catering to individual viewer preferences and habits.</a:t>
            </a:r>
          </a:p>
          <a:p>
            <a:pPr marL="0" indent="0">
              <a:spcBef>
                <a:spcPts val="2500"/>
              </a:spcBef>
              <a:buNone/>
            </a:pPr>
            <a:r>
              <a:rPr lang="en-US" sz="1400" b="1"/>
              <a:t>Improving Satisfaction</a:t>
            </a:r>
          </a:p>
          <a:p>
            <a:pPr marL="0" lvl="1" indent="0">
              <a:buNone/>
            </a:pPr>
            <a:r>
              <a:rPr lang="en-US" sz="1400"/>
              <a:t>By providing relevant recommendations, streaming services improve overall user satisfaction, fostering loyalty and continued subscriptions.</a:t>
            </a:r>
          </a:p>
        </p:txBody>
      </p:sp>
    </p:spTree>
    <p:extLst>
      <p:ext uri="{BB962C8B-B14F-4D97-AF65-F5344CB8AC3E}">
        <p14:creationId xmlns:p14="http://schemas.microsoft.com/office/powerpoint/2010/main" val="1800529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81AF89-B745-4A72-ED38-3C265192E2DA}"/>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AI-Driven Interactive Experiences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8B868B3-F568-CD86-4F5F-A554A5C7EA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Immersive Content Engagement</a:t>
            </a:r>
          </a:p>
          <a:p>
            <a:pPr marL="0" lvl="1" indent="0">
              <a:buNone/>
            </a:pPr>
            <a:r>
              <a:rPr lang="en-US" sz="1400"/>
              <a:t>AI-powered experiences enhance audience engagement by transforming content interaction from passive viewing to active participation.</a:t>
            </a:r>
          </a:p>
          <a:p>
            <a:pPr marL="0" indent="0">
              <a:spcBef>
                <a:spcPts val="2500"/>
              </a:spcBef>
              <a:buNone/>
            </a:pPr>
            <a:r>
              <a:rPr lang="en-US" sz="1400" b="1"/>
              <a:t>Virtual Reality Applications</a:t>
            </a:r>
          </a:p>
          <a:p>
            <a:pPr marL="0" lvl="1" indent="0">
              <a:buNone/>
            </a:pPr>
            <a:r>
              <a:rPr lang="en-US" sz="1400"/>
              <a:t>Virtual reality enables users to enter simulated environments, providing unique opportunities for training, education, and entertainment.</a:t>
            </a:r>
          </a:p>
          <a:p>
            <a:pPr marL="0" indent="0">
              <a:spcBef>
                <a:spcPts val="2500"/>
              </a:spcBef>
              <a:buNone/>
            </a:pPr>
            <a:r>
              <a:rPr lang="en-US" sz="1400" b="1"/>
              <a:t>Augmented Reality Features</a:t>
            </a:r>
          </a:p>
          <a:p>
            <a:pPr marL="0" lvl="1" indent="0">
              <a:buNone/>
            </a:pPr>
            <a:r>
              <a:rPr lang="en-US" sz="1400"/>
              <a:t>Augmented reality overlays digital information onto the real world, enhancing user experiences in various applications, from gaming to education.</a:t>
            </a:r>
          </a:p>
        </p:txBody>
      </p:sp>
      <p:pic>
        <p:nvPicPr>
          <p:cNvPr id="5" name="Content Placeholder 4" descr="Handsome man with blindfold on in the city">
            <a:extLst>
              <a:ext uri="{FF2B5EF4-FFF2-40B4-BE49-F238E27FC236}">
                <a16:creationId xmlns:a16="http://schemas.microsoft.com/office/drawing/2014/main" id="{9CDC6BF3-3E13-4999-93D0-5B8B638F1DE8}"/>
              </a:ext>
            </a:extLst>
          </p:cNvPr>
          <p:cNvPicPr>
            <a:picLocks noGrp="1" noChangeAspect="1"/>
          </p:cNvPicPr>
          <p:nvPr>
            <p:ph sz="half" idx="1"/>
          </p:nvPr>
        </p:nvPicPr>
        <p:blipFill>
          <a:blip r:embed="rId3"/>
          <a:srcRect l="35137" r="18265"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81697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DC6F4E-B959-656A-9515-905FC26FFBB8}"/>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Voice Assistants and Smart Devices</a:t>
            </a:r>
          </a:p>
        </p:txBody>
      </p:sp>
      <p:pic>
        <p:nvPicPr>
          <p:cNvPr id="5" name="Content Placeholder 4" descr="Smart speaker on the table in a modern office, 3D">
            <a:extLst>
              <a:ext uri="{FF2B5EF4-FFF2-40B4-BE49-F238E27FC236}">
                <a16:creationId xmlns:a16="http://schemas.microsoft.com/office/drawing/2014/main" id="{F63D59CF-0F03-42A8-9CE8-9C6A0B8DA1A9}"/>
              </a:ext>
            </a:extLst>
          </p:cNvPr>
          <p:cNvPicPr>
            <a:picLocks noGrp="1" noChangeAspect="1"/>
          </p:cNvPicPr>
          <p:nvPr>
            <p:ph sz="half" idx="1"/>
          </p:nvPr>
        </p:nvPicPr>
        <p:blipFill>
          <a:blip r:embed="rId3"/>
          <a:srcRect l="53084" r="6236"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C186781-7B7D-2871-EBF6-D20DC302AD0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AI Integration in Devices</a:t>
            </a:r>
          </a:p>
          <a:p>
            <a:pPr marL="0" lvl="1" indent="0">
              <a:buNone/>
            </a:pPr>
            <a:r>
              <a:rPr lang="en-US" sz="1400"/>
              <a:t>Voice assistants have integrated AI technology, enhancing user interaction with smart devices for seamless access to information.</a:t>
            </a:r>
          </a:p>
          <a:p>
            <a:pPr marL="0" indent="0">
              <a:spcBef>
                <a:spcPts val="2500"/>
              </a:spcBef>
              <a:buNone/>
            </a:pPr>
            <a:r>
              <a:rPr lang="en-US" sz="1400" b="1"/>
              <a:t>Hands-Free Media Access</a:t>
            </a:r>
          </a:p>
          <a:p>
            <a:pPr marL="0" lvl="1" indent="0">
              <a:buNone/>
            </a:pPr>
            <a:r>
              <a:rPr lang="en-US" sz="1400"/>
              <a:t>Smart devices offer hands-free media access, enabling users to enjoy content without manual input, improving convenience.</a:t>
            </a:r>
          </a:p>
          <a:p>
            <a:pPr marL="0" indent="0">
              <a:spcBef>
                <a:spcPts val="2500"/>
              </a:spcBef>
              <a:buNone/>
            </a:pPr>
            <a:r>
              <a:rPr lang="en-US" sz="1400" b="1"/>
              <a:t>Personalized Viewing Experience</a:t>
            </a:r>
          </a:p>
          <a:p>
            <a:pPr marL="0" lvl="1" indent="0">
              <a:buNone/>
            </a:pPr>
            <a:r>
              <a:rPr lang="en-US" sz="1400"/>
              <a:t>With voice assistants, users can personalize their media viewing experience, tailoring content recommendations to their preferences.</a:t>
            </a:r>
          </a:p>
        </p:txBody>
      </p:sp>
    </p:spTree>
    <p:extLst>
      <p:ext uri="{BB962C8B-B14F-4D97-AF65-F5344CB8AC3E}">
        <p14:creationId xmlns:p14="http://schemas.microsoft.com/office/powerpoint/2010/main" val="334680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A82BDE5-1B0F-EA5C-62FE-E8013AB2FC39}"/>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Enhanced Creativity and Efficiency</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26B4F4D7-EB3A-8903-8225-71AE9E55F0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AI in Artistic Tools</a:t>
            </a:r>
          </a:p>
          <a:p>
            <a:pPr marL="0" lvl="1" indent="0">
              <a:buNone/>
            </a:pPr>
            <a:r>
              <a:rPr lang="en-US" sz="1400"/>
              <a:t>AI tools significantly assist artists and producers in their creative process, enabling innovative expressions and enhanced productivity.</a:t>
            </a:r>
          </a:p>
          <a:p>
            <a:pPr marL="0" indent="0">
              <a:spcBef>
                <a:spcPts val="2500"/>
              </a:spcBef>
              <a:buNone/>
            </a:pPr>
            <a:r>
              <a:rPr lang="en-US" sz="1400" b="1"/>
              <a:t>Improving Production Efficiency</a:t>
            </a:r>
          </a:p>
          <a:p>
            <a:pPr marL="0" lvl="1" indent="0">
              <a:buNone/>
            </a:pPr>
            <a:r>
              <a:rPr lang="en-US" sz="1400"/>
              <a:t>With AI, production processes become more efficient, significantly reducing time and costs without compromising quality.</a:t>
            </a:r>
          </a:p>
        </p:txBody>
      </p:sp>
      <p:pic>
        <p:nvPicPr>
          <p:cNvPr id="5" name="Content Placeholder 4" descr="AI robots and cyborgs that create the future. I have a brain that analyzes all the data in the world.">
            <a:extLst>
              <a:ext uri="{FF2B5EF4-FFF2-40B4-BE49-F238E27FC236}">
                <a16:creationId xmlns:a16="http://schemas.microsoft.com/office/drawing/2014/main" id="{FDC9FC5A-FE6A-4725-BC8F-787CE7D8CC0C}"/>
              </a:ext>
            </a:extLst>
          </p:cNvPr>
          <p:cNvPicPr>
            <a:picLocks noGrp="1" noChangeAspect="1"/>
          </p:cNvPicPr>
          <p:nvPr>
            <p:ph sz="half" idx="1"/>
          </p:nvPr>
        </p:nvPicPr>
        <p:blipFill>
          <a:blip r:embed="rId3"/>
          <a:srcRect l="15787" r="19031"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30099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E848B25-9F55-640A-3F5F-0C94D7006DD3}"/>
              </a:ext>
            </a:extLst>
          </p:cNvPr>
          <p:cNvSpPr>
            <a:spLocks noGrp="1"/>
          </p:cNvSpPr>
          <p:nvPr>
            <p:ph type="title"/>
          </p:nvPr>
        </p:nvSpPr>
        <p:spPr>
          <a:xfrm>
            <a:off x="521208" y="978408"/>
            <a:ext cx="3410712" cy="5376672"/>
          </a:xfrm>
        </p:spPr>
        <p:txBody>
          <a:bodyPr>
            <a:normAutofit/>
          </a:bodyPr>
          <a:lstStyle/>
          <a:p>
            <a:r>
              <a:rPr lang="en-US" sz="3400"/>
              <a:t>Ethical Considerations</a:t>
            </a:r>
          </a:p>
        </p:txBody>
      </p:sp>
      <p:graphicFrame>
        <p:nvGraphicFramePr>
          <p:cNvPr id="4" name="Content Placeholder 4">
            <a:extLst>
              <a:ext uri="{FF2B5EF4-FFF2-40B4-BE49-F238E27FC236}">
                <a16:creationId xmlns:a16="http://schemas.microsoft.com/office/drawing/2014/main" id="{046B3805-52A4-4146-8E04-955C8BE46B21}"/>
              </a:ext>
            </a:extLst>
          </p:cNvPr>
          <p:cNvGraphicFramePr>
            <a:graphicFrameLocks noGrp="1"/>
          </p:cNvGraphicFramePr>
          <p:nvPr>
            <p:ph idx="1"/>
            <p:extLst>
              <p:ext uri="{D42A27DB-BD31-4B8C-83A1-F6EECF244321}">
                <p14:modId xmlns:p14="http://schemas.microsoft.com/office/powerpoint/2010/main" val="349558491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4122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012F836-DD7A-7342-0B14-C07C17D2C64C}"/>
              </a:ext>
            </a:extLst>
          </p:cNvPr>
          <p:cNvSpPr>
            <a:spLocks noGrp="1"/>
          </p:cNvSpPr>
          <p:nvPr>
            <p:ph type="title"/>
          </p:nvPr>
        </p:nvSpPr>
        <p:spPr>
          <a:xfrm>
            <a:off x="521208" y="978408"/>
            <a:ext cx="4672584" cy="1783080"/>
          </a:xfrm>
        </p:spPr>
        <p:txBody>
          <a:bodyPr vert="horz" lIns="91440" tIns="45720" rIns="91440" bIns="45720" rtlCol="0" anchor="t">
            <a:normAutofit/>
          </a:bodyPr>
          <a:lstStyle/>
          <a:p>
            <a:r>
              <a:rPr lang="en-US" b="1" kern="1200">
                <a:solidFill>
                  <a:schemeClr val="tx1"/>
                </a:solidFill>
                <a:latin typeface="+mj-lt"/>
                <a:ea typeface="+mj-ea"/>
                <a:cs typeface="+mj-cs"/>
              </a:rPr>
              <a:t>Impact on Employment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759AF1ED-B4DF-4FC4-0966-1A758E6CA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5582" y="611650"/>
            <a:ext cx="583387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rtificial Intelligence digital concept with brain shape">
            <a:extLst>
              <a:ext uri="{FF2B5EF4-FFF2-40B4-BE49-F238E27FC236}">
                <a16:creationId xmlns:a16="http://schemas.microsoft.com/office/drawing/2014/main" id="{EAE1D521-0FFC-4CE0-954A-C25363043A9F}"/>
              </a:ext>
            </a:extLst>
          </p:cNvPr>
          <p:cNvPicPr>
            <a:picLocks noGrp="1" noChangeAspect="1"/>
          </p:cNvPicPr>
          <p:nvPr>
            <p:ph sz="half" idx="1"/>
          </p:nvPr>
        </p:nvPicPr>
        <p:blipFill>
          <a:blip r:embed="rId3"/>
          <a:stretch>
            <a:fillRect/>
          </a:stretch>
        </p:blipFill>
        <p:spPr>
          <a:xfrm>
            <a:off x="517867" y="3152503"/>
            <a:ext cx="4258001" cy="3193501"/>
          </a:xfrm>
          <a:prstGeom prst="rect">
            <a:avLst/>
          </a:prstGeom>
        </p:spPr>
      </p:pic>
      <p:sp>
        <p:nvSpPr>
          <p:cNvPr id="4" name="Content Placeholder 3">
            <a:extLst>
              <a:ext uri="{FF2B5EF4-FFF2-40B4-BE49-F238E27FC236}">
                <a16:creationId xmlns:a16="http://schemas.microsoft.com/office/drawing/2014/main" id="{72C2ED15-3FAA-F504-2891-05FAF5F36E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3016" y="1033272"/>
            <a:ext cx="5833872" cy="5312664"/>
          </a:xfrm>
        </p:spPr>
        <p:txBody>
          <a:bodyPr>
            <a:normAutofit/>
          </a:bodyPr>
          <a:lstStyle/>
          <a:p>
            <a:pPr marL="0" indent="0">
              <a:spcBef>
                <a:spcPts val="2500"/>
              </a:spcBef>
              <a:buNone/>
            </a:pPr>
            <a:r>
              <a:rPr lang="en-US" sz="1400" b="1"/>
              <a:t>Automation of Roles</a:t>
            </a:r>
          </a:p>
          <a:p>
            <a:pPr marL="0" lvl="1" indent="0">
              <a:buNone/>
            </a:pPr>
            <a:r>
              <a:rPr lang="en-US" sz="1400"/>
              <a:t>AI technologies may automate certain roles in the entertainment industry, changing the job landscape significantly.</a:t>
            </a:r>
          </a:p>
          <a:p>
            <a:pPr marL="0" indent="0">
              <a:spcBef>
                <a:spcPts val="2500"/>
              </a:spcBef>
              <a:buNone/>
            </a:pPr>
            <a:r>
              <a:rPr lang="en-US" sz="1400" b="1"/>
              <a:t>New Job Opportunities</a:t>
            </a:r>
          </a:p>
          <a:p>
            <a:pPr marL="0" lvl="1" indent="0">
              <a:buNone/>
            </a:pPr>
            <a:r>
              <a:rPr lang="en-US" sz="1400"/>
              <a:t>With the rise of AI, new roles will emerge focused on managing and overseeing AI technologies in entertainment.</a:t>
            </a:r>
          </a:p>
        </p:txBody>
      </p:sp>
    </p:spTree>
    <p:extLst>
      <p:ext uri="{BB962C8B-B14F-4D97-AF65-F5344CB8AC3E}">
        <p14:creationId xmlns:p14="http://schemas.microsoft.com/office/powerpoint/2010/main" val="13254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70D32FE-981E-B30A-9EED-DCDAA33E2942}"/>
              </a:ext>
            </a:extLst>
          </p:cNvPr>
          <p:cNvSpPr>
            <a:spLocks noGrp="1"/>
          </p:cNvSpPr>
          <p:nvPr>
            <p:ph type="title"/>
          </p:nvPr>
        </p:nvSpPr>
        <p:spPr>
          <a:xfrm>
            <a:off x="521208" y="978408"/>
            <a:ext cx="3410712" cy="5376672"/>
          </a:xfrm>
        </p:spPr>
        <p:txBody>
          <a:bodyPr>
            <a:normAutofit/>
          </a:bodyPr>
          <a:lstStyle/>
          <a:p>
            <a:r>
              <a:rPr lang="en-US" sz="4000"/>
              <a:t>Predictive Analytics and Real-Time Data</a:t>
            </a:r>
          </a:p>
        </p:txBody>
      </p:sp>
      <p:graphicFrame>
        <p:nvGraphicFramePr>
          <p:cNvPr id="4" name="Content Placeholder 4">
            <a:extLst>
              <a:ext uri="{FF2B5EF4-FFF2-40B4-BE49-F238E27FC236}">
                <a16:creationId xmlns:a16="http://schemas.microsoft.com/office/drawing/2014/main" id="{0308A64D-6EC9-4E93-9D6F-26E9BEA47264}"/>
              </a:ext>
            </a:extLst>
          </p:cNvPr>
          <p:cNvGraphicFramePr>
            <a:graphicFrameLocks noGrp="1"/>
          </p:cNvGraphicFramePr>
          <p:nvPr>
            <p:ph idx="1"/>
            <p:extLst>
              <p:ext uri="{D42A27DB-BD31-4B8C-83A1-F6EECF244321}">
                <p14:modId xmlns:p14="http://schemas.microsoft.com/office/powerpoint/2010/main" val="5204120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90728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2C2E944-2EA8-8C9A-BE31-902565813702}"/>
              </a:ext>
            </a:extLst>
          </p:cNvPr>
          <p:cNvSpPr>
            <a:spLocks noGrp="1"/>
          </p:cNvSpPr>
          <p:nvPr>
            <p:ph type="title"/>
          </p:nvPr>
        </p:nvSpPr>
        <p:spPr>
          <a:xfrm>
            <a:off x="521208" y="978408"/>
            <a:ext cx="4032504" cy="2020824"/>
          </a:xfrm>
        </p:spPr>
        <p:txBody>
          <a:bodyPr>
            <a:normAutofit/>
          </a:bodyPr>
          <a:lstStyle/>
          <a:p>
            <a:r>
              <a:rPr lang="en-US" sz="4000"/>
              <a:t>Virtual Reality and Augmented Reality</a:t>
            </a:r>
          </a:p>
        </p:txBody>
      </p:sp>
      <p:sp>
        <p:nvSpPr>
          <p:cNvPr id="15" name="Rectangle 1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7" name="Rectangle 16">
            <a:extLst>
              <a:ext uri="{FF2B5EF4-FFF2-40B4-BE49-F238E27FC236}">
                <a16:creationId xmlns:a16="http://schemas.microsoft.com/office/drawing/2014/main" id="{0737DE48-7152-F64B-B5A8-9AB5CF3ED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067" y="611650"/>
            <a:ext cx="661628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Picture 4" descr="Person with VR headset">
            <a:extLst>
              <a:ext uri="{FF2B5EF4-FFF2-40B4-BE49-F238E27FC236}">
                <a16:creationId xmlns:a16="http://schemas.microsoft.com/office/drawing/2014/main" id="{653FD14C-5259-3371-6E39-5223A9EA01DB}"/>
              </a:ext>
            </a:extLst>
          </p:cNvPr>
          <p:cNvPicPr>
            <a:picLocks noChangeAspect="1"/>
          </p:cNvPicPr>
          <p:nvPr/>
        </p:nvPicPr>
        <p:blipFill>
          <a:blip r:embed="rId3">
            <a:extLst>
              <a:ext uri="{28A0092B-C50C-407E-A947-70E740481C1C}">
                <a14:useLocalDpi xmlns:a14="http://schemas.microsoft.com/office/drawing/2010/main" val="0"/>
              </a:ext>
            </a:extLst>
          </a:blip>
          <a:srcRect l="4434" r="8252" b="3"/>
          <a:stretch>
            <a:fillRect/>
          </a:stretch>
        </p:blipFill>
        <p:spPr>
          <a:xfrm>
            <a:off x="517869" y="3263317"/>
            <a:ext cx="4032503" cy="3082687"/>
          </a:xfrm>
          <a:prstGeom prst="rect">
            <a:avLst/>
          </a:prstGeom>
        </p:spPr>
      </p:pic>
      <p:sp>
        <p:nvSpPr>
          <p:cNvPr id="3" name="Content Placeholder 2">
            <a:extLst>
              <a:ext uri="{FF2B5EF4-FFF2-40B4-BE49-F238E27FC236}">
                <a16:creationId xmlns:a16="http://schemas.microsoft.com/office/drawing/2014/main" id="{C88D831B-F26F-7CA9-8E9E-ED3AA36CDDD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56632" y="978408"/>
            <a:ext cx="6611112" cy="5367528"/>
          </a:xfrm>
        </p:spPr>
        <p:txBody>
          <a:bodyPr>
            <a:normAutofit/>
          </a:bodyPr>
          <a:lstStyle/>
          <a:p>
            <a:pPr marL="0" indent="0">
              <a:spcBef>
                <a:spcPts val="2500"/>
              </a:spcBef>
              <a:buNone/>
            </a:pPr>
            <a:r>
              <a:rPr lang="en-US" sz="1400" b="1"/>
              <a:t>The combination of AI with virtual and augmented reality technologies will create even more immersive experiences, blurring the lines between the digital and physical worlds in entertainment</a:t>
            </a:r>
            <a:endParaRPr lang="en-US" sz="1400" b="1" dirty="0"/>
          </a:p>
          <a:p>
            <a:pPr marL="0" indent="0">
              <a:spcBef>
                <a:spcPts val="2500"/>
              </a:spcBef>
              <a:buNone/>
            </a:pPr>
            <a:r>
              <a:rPr lang="en-US" sz="1400" b="1" dirty="0"/>
              <a:t>AI Integration</a:t>
            </a:r>
          </a:p>
          <a:p>
            <a:pPr marL="0" lvl="1" indent="0">
              <a:buNone/>
            </a:pPr>
            <a:r>
              <a:rPr lang="en-US" sz="1400" dirty="0"/>
              <a:t>Integrating AI with VR and AR enhances user interactions, creating personalized and adaptive experiences in various applications.</a:t>
            </a:r>
          </a:p>
          <a:p>
            <a:pPr marL="0" indent="0">
              <a:spcBef>
                <a:spcPts val="2500"/>
              </a:spcBef>
              <a:buNone/>
            </a:pPr>
            <a:r>
              <a:rPr lang="en-US" sz="1400" b="1" dirty="0"/>
              <a:t>Immersive Experiences</a:t>
            </a:r>
          </a:p>
          <a:p>
            <a:pPr marL="0" lvl="1" indent="0">
              <a:buNone/>
            </a:pPr>
            <a:r>
              <a:rPr lang="en-US" sz="1400" dirty="0"/>
              <a:t>The fusion of VR, AR, and AI leads to highly immersive experiences that engage users like never before, especially in entertainment.</a:t>
            </a:r>
          </a:p>
          <a:p>
            <a:pPr marL="0" indent="0">
              <a:spcBef>
                <a:spcPts val="2500"/>
              </a:spcBef>
              <a:buNone/>
            </a:pPr>
            <a:r>
              <a:rPr lang="en-US" sz="1400" b="1" dirty="0"/>
              <a:t>Blurring Digital and Physical</a:t>
            </a:r>
          </a:p>
          <a:p>
            <a:pPr marL="0" lvl="1" indent="0">
              <a:buNone/>
            </a:pPr>
            <a:r>
              <a:rPr lang="en-US" sz="1400" dirty="0"/>
              <a:t>This technology blurs the lines between digital and physical realms, transforming how we perceive and interact with our surroundings.</a:t>
            </a:r>
          </a:p>
          <a:p>
            <a:pPr marL="0" lvl="1" indent="0">
              <a:buNone/>
            </a:pPr>
            <a:endParaRPr lang="en-US" sz="1400" dirty="0"/>
          </a:p>
          <a:p>
            <a:pPr marL="0" lvl="1" indent="0">
              <a:buNone/>
            </a:pPr>
            <a:r>
              <a:rPr lang="en-US" sz="1400" b="1" dirty="0"/>
              <a:t>Video</a:t>
            </a:r>
            <a:r>
              <a:rPr lang="en-US" sz="1400" dirty="0"/>
              <a:t> - How AI is Reshaping the Media and Entertainment Industry?</a:t>
            </a:r>
          </a:p>
          <a:p>
            <a:pPr marL="0" lvl="1" indent="0">
              <a:buNone/>
            </a:pPr>
            <a:r>
              <a:rPr lang="en-US" sz="1400" dirty="0">
                <a:hlinkClick r:id="rId4"/>
              </a:rPr>
              <a:t>https://www.youtube.com/watch?v=zZUCa6h4iac</a:t>
            </a:r>
            <a:r>
              <a:rPr lang="en-US" sz="1400" dirty="0"/>
              <a:t> </a:t>
            </a:r>
          </a:p>
        </p:txBody>
      </p:sp>
    </p:spTree>
    <p:extLst>
      <p:ext uri="{BB962C8B-B14F-4D97-AF65-F5344CB8AC3E}">
        <p14:creationId xmlns:p14="http://schemas.microsoft.com/office/powerpoint/2010/main" val="783478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2832A7-50C4-F0B5-F3CF-CE90340D0329}"/>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j-lt"/>
                <a:ea typeface="+mj-ea"/>
                <a:cs typeface="+mj-cs"/>
              </a:rPr>
              <a:t>Potential for Further Integration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0930EF4-EB8B-132C-4722-CA3AB7FB07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Advancements in AI Technology</a:t>
            </a:r>
          </a:p>
          <a:p>
            <a:pPr marL="0" lvl="1" indent="0">
              <a:buNone/>
            </a:pPr>
            <a:r>
              <a:rPr lang="en-US" sz="1400"/>
              <a:t>The rapid advancements in AI technology are reshaping the foundations of the entertainment industry, enhancing creativity and innovation.</a:t>
            </a:r>
          </a:p>
          <a:p>
            <a:pPr marL="0" indent="0">
              <a:spcBef>
                <a:spcPts val="2500"/>
              </a:spcBef>
              <a:buNone/>
            </a:pPr>
            <a:r>
              <a:rPr lang="en-US" sz="1400" b="1"/>
              <a:t>New Storytelling Forms</a:t>
            </a:r>
          </a:p>
          <a:p>
            <a:pPr marL="0" lvl="1" indent="0">
              <a:buNone/>
            </a:pPr>
            <a:r>
              <a:rPr lang="en-US" sz="1400"/>
              <a:t>AI's integration is leading to the creation of unique storytelling formats, allowing for more engaging narratives and experiences.</a:t>
            </a:r>
          </a:p>
          <a:p>
            <a:pPr marL="0" indent="0">
              <a:spcBef>
                <a:spcPts val="2500"/>
              </a:spcBef>
              <a:buNone/>
            </a:pPr>
            <a:r>
              <a:rPr lang="en-US" sz="1400" b="1"/>
              <a:t>Enhanced Audience Interaction</a:t>
            </a:r>
          </a:p>
          <a:p>
            <a:pPr marL="0" lvl="1" indent="0">
              <a:buNone/>
            </a:pPr>
            <a:r>
              <a:rPr lang="en-US" sz="1400"/>
              <a:t>With AI, audience interaction is evolving, providing personalized experiences that redefine viewer engagement in entertainment.</a:t>
            </a:r>
          </a:p>
        </p:txBody>
      </p:sp>
      <p:pic>
        <p:nvPicPr>
          <p:cNvPr id="5" name="Content Placeholder 4" descr="Particle effect with sense of science and technology and the concept of intelligent network">
            <a:extLst>
              <a:ext uri="{FF2B5EF4-FFF2-40B4-BE49-F238E27FC236}">
                <a16:creationId xmlns:a16="http://schemas.microsoft.com/office/drawing/2014/main" id="{4E34806F-0925-48BE-9E7C-1B1CFDA0F952}"/>
              </a:ext>
            </a:extLst>
          </p:cNvPr>
          <p:cNvPicPr>
            <a:picLocks noGrp="1" noChangeAspect="1"/>
          </p:cNvPicPr>
          <p:nvPr>
            <p:ph sz="half" idx="1"/>
          </p:nvPr>
        </p:nvPicPr>
        <p:blipFill>
          <a:blip r:embed="rId3"/>
          <a:srcRect l="18980" r="34422"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707603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0638492-0BDE-F1BB-D2E3-21719B56A42A}"/>
              </a:ext>
            </a:extLst>
          </p:cNvPr>
          <p:cNvSpPr>
            <a:spLocks noGrp="1"/>
          </p:cNvSpPr>
          <p:nvPr>
            <p:ph type="title"/>
          </p:nvPr>
        </p:nvSpPr>
        <p:spPr>
          <a:xfrm>
            <a:off x="518160" y="313157"/>
            <a:ext cx="11155680" cy="1408176"/>
          </a:xfrm>
        </p:spPr>
        <p:txBody>
          <a:bodyPr anchor="b">
            <a:normAutofit/>
          </a:bodyPr>
          <a:lstStyle/>
          <a:p>
            <a:r>
              <a:rPr lang="en-US" sz="6800" dirty="0"/>
              <a:t>Conclusion</a:t>
            </a:r>
          </a:p>
        </p:txBody>
      </p:sp>
      <p:graphicFrame>
        <p:nvGraphicFramePr>
          <p:cNvPr id="11" name="Content Placeholder 2">
            <a:extLst>
              <a:ext uri="{FF2B5EF4-FFF2-40B4-BE49-F238E27FC236}">
                <a16:creationId xmlns:a16="http://schemas.microsoft.com/office/drawing/2014/main" id="{059C5614-8572-F569-D8E6-09301001BF8D}"/>
              </a:ext>
            </a:extLst>
          </p:cNvPr>
          <p:cNvGraphicFramePr>
            <a:graphicFrameLocks noGrp="1"/>
          </p:cNvGraphicFramePr>
          <p:nvPr>
            <p:ph idx="1"/>
            <p:extLst>
              <p:ext uri="{D42A27DB-BD31-4B8C-83A1-F6EECF244321}">
                <p14:modId xmlns:p14="http://schemas.microsoft.com/office/powerpoint/2010/main" val="328209014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393290" y="3228753"/>
          <a:ext cx="11283598" cy="3025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3809636"/>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1987344-B94B-DABD-E110-5FBDF3561AD2}"/>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dirty="0">
                <a:solidFill>
                  <a:schemeClr val="tx1"/>
                </a:solidFill>
                <a:latin typeface="+mj-lt"/>
                <a:ea typeface="+mj-ea"/>
                <a:cs typeface="+mj-cs"/>
              </a:rPr>
              <a:t>Agenda</a:t>
            </a:r>
          </a:p>
        </p:txBody>
      </p:sp>
      <p:pic>
        <p:nvPicPr>
          <p:cNvPr id="5" name="Content Placeholder 4" descr="People with VR grasses playing virtual reality game. Future digital technology and 3D virtual reality simulation modern futuristic lifestyle">
            <a:extLst>
              <a:ext uri="{FF2B5EF4-FFF2-40B4-BE49-F238E27FC236}">
                <a16:creationId xmlns:a16="http://schemas.microsoft.com/office/drawing/2014/main" id="{AAF736EE-2552-4CE8-8815-3DFED57BF55C}"/>
              </a:ext>
            </a:extLst>
          </p:cNvPr>
          <p:cNvPicPr>
            <a:picLocks noGrp="1" noChangeAspect="1"/>
          </p:cNvPicPr>
          <p:nvPr>
            <p:ph sz="half" idx="1"/>
          </p:nvPr>
        </p:nvPicPr>
        <p:blipFill>
          <a:blip r:embed="rId3"/>
          <a:srcRect l="1079" r="44029"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66E2F61C-DD97-85DD-4E5A-3E66B6386439}"/>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dirty="0"/>
              <a:t>Overview of AI in Entertainment</a:t>
            </a:r>
          </a:p>
          <a:p>
            <a:r>
              <a:rPr lang="en-US" dirty="0"/>
              <a:t>AI in Content Creation</a:t>
            </a:r>
          </a:p>
          <a:p>
            <a:r>
              <a:rPr lang="en-US" dirty="0"/>
              <a:t>AI in Media Consumption</a:t>
            </a:r>
          </a:p>
          <a:p>
            <a:r>
              <a:rPr lang="en-US" dirty="0"/>
              <a:t>Benefits and Challenges</a:t>
            </a:r>
          </a:p>
          <a:p>
            <a:r>
              <a:rPr lang="en-US" dirty="0"/>
              <a:t>Future Trends and Innovations</a:t>
            </a:r>
          </a:p>
        </p:txBody>
      </p:sp>
    </p:spTree>
    <p:extLst>
      <p:ext uri="{BB962C8B-B14F-4D97-AF65-F5344CB8AC3E}">
        <p14:creationId xmlns:p14="http://schemas.microsoft.com/office/powerpoint/2010/main" val="3859659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2E01075-326A-6886-BA8F-53C0BEE91B66}"/>
              </a:ext>
            </a:extLst>
          </p:cNvPr>
          <p:cNvSpPr>
            <a:spLocks noGrp="1"/>
          </p:cNvSpPr>
          <p:nvPr>
            <p:ph type="title"/>
          </p:nvPr>
        </p:nvSpPr>
        <p:spPr>
          <a:xfrm>
            <a:off x="6973905" y="791595"/>
            <a:ext cx="4745736" cy="840560"/>
          </a:xfrm>
        </p:spPr>
        <p:txBody>
          <a:bodyPr vert="horz" lIns="91440" tIns="45720" rIns="91440" bIns="45720" rtlCol="0" anchor="t">
            <a:normAutofit/>
          </a:bodyPr>
          <a:lstStyle/>
          <a:p>
            <a:r>
              <a:rPr lang="en-US" b="1" kern="1200" dirty="0">
                <a:solidFill>
                  <a:schemeClr val="tx1"/>
                </a:solidFill>
                <a:latin typeface="+mj-lt"/>
                <a:ea typeface="+mj-ea"/>
                <a:cs typeface="+mj-cs"/>
              </a:rPr>
              <a:t>References</a:t>
            </a:r>
          </a:p>
        </p:txBody>
      </p:sp>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D280420C-1B4B-1159-8FE6-458D8360E3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10481" y="1709928"/>
            <a:ext cx="4672584" cy="4639982"/>
          </a:xfrm>
        </p:spPr>
        <p:txBody>
          <a:bodyPr>
            <a:normAutofit fontScale="62500" lnSpcReduction="20000"/>
          </a:bodyPr>
          <a:lstStyle/>
          <a:p>
            <a:r>
              <a:rPr lang="en-US" b="1" dirty="0"/>
              <a:t>References &amp; Acknowledgments</a:t>
            </a:r>
            <a:endParaRPr lang="en-US" dirty="0"/>
          </a:p>
          <a:p>
            <a:pPr lvl="0"/>
            <a:r>
              <a:rPr lang="en-US" dirty="0"/>
              <a:t>Amazon. (2024). </a:t>
            </a:r>
            <a:r>
              <a:rPr lang="en-US" i="1" dirty="0"/>
              <a:t>AI-powered sports highlights and dubbing</a:t>
            </a:r>
            <a:r>
              <a:rPr lang="en-US" dirty="0"/>
              <a:t>. </a:t>
            </a:r>
            <a:r>
              <a:rPr lang="en-US" u="sng" dirty="0">
                <a:hlinkClick r:id="rId3"/>
              </a:rPr>
              <a:t>https://www.amazon.com</a:t>
            </a:r>
            <a:endParaRPr lang="en-US" dirty="0"/>
          </a:p>
          <a:p>
            <a:pPr lvl="0"/>
            <a:r>
              <a:rPr lang="en-US" dirty="0" err="1"/>
              <a:t>Animaj</a:t>
            </a:r>
            <a:r>
              <a:rPr lang="en-US" dirty="0"/>
              <a:t>. (2024). </a:t>
            </a:r>
            <a:r>
              <a:rPr lang="en-US" i="1" dirty="0"/>
              <a:t>AI-first kids media company</a:t>
            </a:r>
            <a:r>
              <a:rPr lang="en-US" dirty="0"/>
              <a:t>. </a:t>
            </a:r>
            <a:r>
              <a:rPr lang="en-US" u="sng" dirty="0">
                <a:hlinkClick r:id="rId4"/>
              </a:rPr>
              <a:t>https://www.animaj.com</a:t>
            </a:r>
            <a:endParaRPr lang="en-US" dirty="0"/>
          </a:p>
          <a:p>
            <a:pPr lvl="0"/>
            <a:r>
              <a:rPr lang="en-US" dirty="0"/>
              <a:t>Disney Research Studios. (2022). </a:t>
            </a:r>
            <a:r>
              <a:rPr lang="en-US" i="1" dirty="0"/>
              <a:t>Face Re-Aging Network (FRAN)</a:t>
            </a:r>
            <a:r>
              <a:rPr lang="en-US" dirty="0"/>
              <a:t>. </a:t>
            </a:r>
            <a:r>
              <a:rPr lang="en-US" u="sng" dirty="0">
                <a:hlinkClick r:id="rId5"/>
              </a:rPr>
              <a:t>https://studios.disneyresearch.com</a:t>
            </a:r>
            <a:endParaRPr lang="en-US" dirty="0"/>
          </a:p>
          <a:p>
            <a:pPr lvl="0"/>
            <a:r>
              <a:rPr lang="en-US" dirty="0"/>
              <a:t>Midjourney. (2025). </a:t>
            </a:r>
            <a:r>
              <a:rPr lang="en-US" i="1" dirty="0"/>
              <a:t>AI video generation platform</a:t>
            </a:r>
            <a:r>
              <a:rPr lang="en-US" dirty="0"/>
              <a:t>. </a:t>
            </a:r>
            <a:r>
              <a:rPr lang="en-US" u="sng" dirty="0">
                <a:hlinkClick r:id="rId6"/>
              </a:rPr>
              <a:t>https://www.midjourney.com</a:t>
            </a:r>
            <a:endParaRPr lang="en-US" dirty="0"/>
          </a:p>
          <a:p>
            <a:pPr lvl="0"/>
            <a:r>
              <a:rPr lang="en-US" dirty="0"/>
              <a:t>Netflix. (2023). </a:t>
            </a:r>
            <a:r>
              <a:rPr lang="en-US" i="1" dirty="0"/>
              <a:t>Personalization at scale: How AI drives discovery</a:t>
            </a:r>
            <a:r>
              <a:rPr lang="en-US" dirty="0"/>
              <a:t>. </a:t>
            </a:r>
            <a:r>
              <a:rPr lang="en-US" u="sng" dirty="0">
                <a:hlinkClick r:id="rId7"/>
              </a:rPr>
              <a:t>https://about.netflix.com</a:t>
            </a:r>
            <a:endParaRPr lang="en-US" dirty="0"/>
          </a:p>
          <a:p>
            <a:pPr lvl="0"/>
            <a:r>
              <a:rPr lang="en-US" dirty="0"/>
              <a:t>OpenAI. (2023). ChatGPT (Mar 14 version) [Large language model]. </a:t>
            </a:r>
            <a:r>
              <a:rPr lang="en-US" u="sng" dirty="0">
                <a:hlinkClick r:id="rId8"/>
              </a:rPr>
              <a:t>https://chat.openai.com/chat</a:t>
            </a:r>
            <a:endParaRPr lang="en-US" dirty="0"/>
          </a:p>
          <a:p>
            <a:pPr lvl="0"/>
            <a:r>
              <a:rPr lang="en-US" dirty="0"/>
              <a:t>Reelmind.ai. (2025, May 15). [Video demonstrating APA citation rules for AI content]. </a:t>
            </a:r>
            <a:r>
              <a:rPr lang="en-US" dirty="0" err="1"/>
              <a:t>Reelmind</a:t>
            </a:r>
            <a:r>
              <a:rPr lang="en-US" dirty="0"/>
              <a:t> AI Video Generator. </a:t>
            </a:r>
            <a:r>
              <a:rPr lang="en-US" u="sng" dirty="0">
                <a:hlinkClick r:id="rId9"/>
              </a:rPr>
              <a:t>https://reelmind.ai</a:t>
            </a:r>
            <a:endParaRPr lang="en-US" dirty="0"/>
          </a:p>
          <a:p>
            <a:pPr lvl="0"/>
            <a:r>
              <a:rPr lang="en-US" dirty="0" err="1"/>
              <a:t>Sourcely</a:t>
            </a:r>
            <a:r>
              <a:rPr lang="en-US" dirty="0"/>
              <a:t>. (2024). </a:t>
            </a:r>
            <a:r>
              <a:rPr lang="en-US" i="1" dirty="0"/>
              <a:t>When and how to properly cite AI in MLA and APA formats</a:t>
            </a:r>
            <a:r>
              <a:rPr lang="en-US" dirty="0"/>
              <a:t>. </a:t>
            </a:r>
            <a:r>
              <a:rPr lang="en-US" u="sng" dirty="0">
                <a:hlinkClick r:id="rId10"/>
              </a:rPr>
              <a:t>https://www.sourcely.net/resources/when-and-how-to-properly-cite-ai-in-mla-and-apa-formats</a:t>
            </a:r>
            <a:endParaRPr lang="en-US" u="sng" dirty="0"/>
          </a:p>
          <a:p>
            <a:r>
              <a:rPr lang="en-US" dirty="0"/>
              <a:t>TURILYTIX. (2024, December 15). </a:t>
            </a:r>
            <a:r>
              <a:rPr lang="en-US" i="1" dirty="0"/>
              <a:t>How AI is reshaping the media and entertainment industry</a:t>
            </a:r>
            <a:r>
              <a:rPr lang="en-US" dirty="0"/>
              <a:t> [Video]. YouTube. </a:t>
            </a:r>
            <a:r>
              <a:rPr lang="en-US" b="1" u="sng" dirty="0">
                <a:hlinkClick r:id="rId11"/>
              </a:rPr>
              <a:t>https://www.youtube.com/watch?v=zZUCa6h4iac</a:t>
            </a:r>
            <a:endParaRPr lang="en-US" dirty="0"/>
          </a:p>
          <a:p>
            <a:pPr lvl="0"/>
            <a:endParaRPr lang="en-US" dirty="0"/>
          </a:p>
        </p:txBody>
      </p:sp>
      <p:pic>
        <p:nvPicPr>
          <p:cNvPr id="8" name="Content Placeholder 7" descr="Cinema seats near the stairs">
            <a:extLst>
              <a:ext uri="{FF2B5EF4-FFF2-40B4-BE49-F238E27FC236}">
                <a16:creationId xmlns:a16="http://schemas.microsoft.com/office/drawing/2014/main" id="{D9BC3F4B-8099-E3EC-674D-7B2D27E6DA33}"/>
              </a:ext>
            </a:extLst>
          </p:cNvPr>
          <p:cNvPicPr>
            <a:picLocks noGrp="1" noChangeAspect="1"/>
          </p:cNvPicPr>
          <p:nvPr>
            <p:ph sz="half" idx="1"/>
          </p:nvPr>
        </p:nvPicPr>
        <p:blipFill>
          <a:blip r:embed="rId12">
            <a:extLst>
              <a:ext uri="{28A0092B-C50C-407E-A947-70E740481C1C}">
                <a14:useLocalDpi xmlns:a14="http://schemas.microsoft.com/office/drawing/2010/main" val="0"/>
              </a:ext>
            </a:extLst>
          </a:blip>
          <a:stretch>
            <a:fillRect/>
          </a:stretch>
        </p:blipFill>
        <p:spPr>
          <a:xfrm>
            <a:off x="472359" y="791595"/>
            <a:ext cx="6352048" cy="4234698"/>
          </a:xfrm>
        </p:spPr>
      </p:pic>
    </p:spTree>
    <p:extLst>
      <p:ext uri="{BB962C8B-B14F-4D97-AF65-F5344CB8AC3E}">
        <p14:creationId xmlns:p14="http://schemas.microsoft.com/office/powerpoint/2010/main" val="39167975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346557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amera lens">
            <a:extLst>
              <a:ext uri="{FF2B5EF4-FFF2-40B4-BE49-F238E27FC236}">
                <a16:creationId xmlns:a16="http://schemas.microsoft.com/office/drawing/2014/main" id="{0F827643-7F96-06BA-6884-0ABA622EC8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9209" y="1275055"/>
            <a:ext cx="5626534" cy="3750106"/>
          </a:xfrm>
          <a:prstGeom prst="rect">
            <a:avLst/>
          </a:prstGeom>
        </p:spPr>
      </p:pic>
      <p:sp>
        <p:nvSpPr>
          <p:cNvPr id="20" name="Rectangle 19">
            <a:extLst>
              <a:ext uri="{FF2B5EF4-FFF2-40B4-BE49-F238E27FC236}">
                <a16:creationId xmlns:a16="http://schemas.microsoft.com/office/drawing/2014/main" id="{D58401B5-5F1B-4D21-9AC3-AAEC8D366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704" y="6300216"/>
            <a:ext cx="729360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2CC0D27-3ECF-3484-BF79-349780D360C0}"/>
              </a:ext>
            </a:extLst>
          </p:cNvPr>
          <p:cNvSpPr txBox="1"/>
          <p:nvPr/>
        </p:nvSpPr>
        <p:spPr>
          <a:xfrm>
            <a:off x="388438" y="851281"/>
            <a:ext cx="5707562" cy="5909310"/>
          </a:xfrm>
          <a:prstGeom prst="rect">
            <a:avLst/>
          </a:prstGeom>
          <a:noFill/>
        </p:spPr>
        <p:txBody>
          <a:bodyPr wrap="square" rtlCol="0">
            <a:spAutoFit/>
          </a:bodyPr>
          <a:lstStyle/>
          <a:p>
            <a:r>
              <a:rPr lang="en-US" b="1" dirty="0"/>
              <a:t>Domain Overview &amp; Importance</a:t>
            </a:r>
            <a:endParaRPr lang="en-US" dirty="0"/>
          </a:p>
          <a:p>
            <a:pPr lvl="0"/>
            <a:r>
              <a:rPr lang="en-US" b="1" dirty="0"/>
              <a:t>What is the domain?</a:t>
            </a:r>
            <a:br>
              <a:rPr lang="en-US" dirty="0"/>
            </a:br>
            <a:r>
              <a:rPr lang="en-US" dirty="0"/>
              <a:t>The entertainment and media industry spans film, television, music, gaming, publishing, and digital content platforms. It’s a $2.5 trillion global sector driven by storytelling, creativity, and audience engagement.</a:t>
            </a:r>
          </a:p>
          <a:p>
            <a:pPr lvl="0"/>
            <a:endParaRPr lang="en-US" dirty="0"/>
          </a:p>
          <a:p>
            <a:pPr lvl="0"/>
            <a:r>
              <a:rPr lang="en-US" b="1" dirty="0"/>
              <a:t>Why it matters?</a:t>
            </a:r>
            <a:r>
              <a:rPr lang="en-US" dirty="0"/>
              <a:t> </a:t>
            </a:r>
          </a:p>
          <a:p>
            <a:pPr marL="285750" lvl="0" indent="-285750">
              <a:buFont typeface="Arial" panose="020B0604020202020204" pitchFamily="34" charset="0"/>
              <a:buChar char="•"/>
            </a:pPr>
            <a:r>
              <a:rPr lang="en-US" dirty="0"/>
              <a:t>Rising demand for personalized, immersive content</a:t>
            </a:r>
          </a:p>
          <a:p>
            <a:pPr marL="285750" lvl="0" indent="-285750">
              <a:buFont typeface="Arial" panose="020B0604020202020204" pitchFamily="34" charset="0"/>
              <a:buChar char="•"/>
            </a:pPr>
            <a:r>
              <a:rPr lang="en-US" dirty="0"/>
              <a:t>Pressure to reduce production costs and timelines</a:t>
            </a:r>
          </a:p>
          <a:p>
            <a:pPr marL="285750" lvl="0" indent="-285750">
              <a:buFont typeface="Arial" panose="020B0604020202020204" pitchFamily="34" charset="0"/>
              <a:buChar char="•"/>
            </a:pPr>
            <a:r>
              <a:rPr lang="en-US" dirty="0"/>
              <a:t>Globalization of content and multilingual accessibility</a:t>
            </a:r>
          </a:p>
          <a:p>
            <a:pPr marL="285750" lvl="0" indent="-285750">
              <a:buFont typeface="Arial" panose="020B0604020202020204" pitchFamily="34" charset="0"/>
              <a:buChar char="•"/>
            </a:pPr>
            <a:r>
              <a:rPr lang="en-US" dirty="0"/>
              <a:t>Competition from user-generated content and social media</a:t>
            </a:r>
          </a:p>
          <a:p>
            <a:pPr lvl="0"/>
            <a:endParaRPr lang="en-US" dirty="0"/>
          </a:p>
          <a:p>
            <a:r>
              <a:rPr lang="en-US" dirty="0"/>
              <a:t>AI is increasingly becoming integral to the entertainment industry, enhancing creativity and streamlining processes. Understanding the foundations and evolution of AI within this sector is crucial for grasping its current applications.</a:t>
            </a:r>
          </a:p>
          <a:p>
            <a:endParaRPr lang="en-US" dirty="0"/>
          </a:p>
        </p:txBody>
      </p:sp>
    </p:spTree>
    <p:extLst>
      <p:ext uri="{BB962C8B-B14F-4D97-AF65-F5344CB8AC3E}">
        <p14:creationId xmlns:p14="http://schemas.microsoft.com/office/powerpoint/2010/main" val="2982866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68F7541-4273-94B3-6D27-EB74BE41E4F7}"/>
              </a:ext>
            </a:extLst>
          </p:cNvPr>
          <p:cNvSpPr>
            <a:spLocks noGrp="1"/>
          </p:cNvSpPr>
          <p:nvPr>
            <p:ph type="title"/>
          </p:nvPr>
        </p:nvSpPr>
        <p:spPr>
          <a:xfrm>
            <a:off x="521208" y="978408"/>
            <a:ext cx="4672584" cy="1783080"/>
          </a:xfrm>
        </p:spPr>
        <p:txBody>
          <a:bodyPr vert="horz" lIns="91440" tIns="45720" rIns="91440" bIns="45720" rtlCol="0" anchor="t">
            <a:normAutofit/>
          </a:bodyPr>
          <a:lstStyle/>
          <a:p>
            <a:r>
              <a:rPr lang="en-US" b="1" kern="1200">
                <a:solidFill>
                  <a:schemeClr val="tx1"/>
                </a:solidFill>
                <a:latin typeface="+mj-lt"/>
                <a:ea typeface="+mj-ea"/>
                <a:cs typeface="+mj-cs"/>
              </a:rPr>
              <a:t>AI Use Case Motivation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759AF1ED-B4DF-4FC4-0966-1A758E6CA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35582" y="611650"/>
            <a:ext cx="583387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I (Artificial Intelligence) concept. Deep learning. GUI (Graphical User Interface). Photos  Search by image Authentication by facial recognition concept. Biometric. Security system.">
            <a:extLst>
              <a:ext uri="{FF2B5EF4-FFF2-40B4-BE49-F238E27FC236}">
                <a16:creationId xmlns:a16="http://schemas.microsoft.com/office/drawing/2014/main" id="{104235B7-BB8C-45A6-94A9-C1AD3284AAE3}"/>
              </a:ext>
            </a:extLst>
          </p:cNvPr>
          <p:cNvPicPr>
            <a:picLocks noGrp="1" noChangeAspect="1"/>
          </p:cNvPicPr>
          <p:nvPr>
            <p:ph sz="half" idx="1"/>
          </p:nvPr>
        </p:nvPicPr>
        <p:blipFill>
          <a:blip r:embed="rId3"/>
          <a:stretch>
            <a:fillRect/>
          </a:stretch>
        </p:blipFill>
        <p:spPr>
          <a:xfrm>
            <a:off x="517867" y="3519091"/>
            <a:ext cx="4672584" cy="2826913"/>
          </a:xfrm>
          <a:prstGeom prst="rect">
            <a:avLst/>
          </a:prstGeom>
        </p:spPr>
      </p:pic>
      <p:sp>
        <p:nvSpPr>
          <p:cNvPr id="4" name="Content Placeholder 3">
            <a:extLst>
              <a:ext uri="{FF2B5EF4-FFF2-40B4-BE49-F238E27FC236}">
                <a16:creationId xmlns:a16="http://schemas.microsoft.com/office/drawing/2014/main" id="{C5E7770D-3DC1-ABF2-1637-D8632A7544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3016" y="1033272"/>
            <a:ext cx="5833872" cy="5312664"/>
          </a:xfrm>
        </p:spPr>
        <p:txBody>
          <a:bodyPr>
            <a:normAutofit/>
          </a:bodyPr>
          <a:lstStyle/>
          <a:p>
            <a:pPr marL="0" indent="0">
              <a:spcBef>
                <a:spcPts val="2500"/>
              </a:spcBef>
              <a:buNone/>
            </a:pPr>
            <a:r>
              <a:rPr lang="en-US" sz="1400" b="1"/>
              <a:t>Reducing Production Costs</a:t>
            </a:r>
          </a:p>
          <a:p>
            <a:pPr marL="0" lvl="1" indent="0">
              <a:buNone/>
            </a:pPr>
            <a:r>
              <a:rPr lang="en-US" sz="1400"/>
              <a:t>AI technology significantly reduces production costs by automating complex tasks and enhancing efficiency in media creation.</a:t>
            </a:r>
          </a:p>
          <a:p>
            <a:pPr marL="0" indent="0">
              <a:spcBef>
                <a:spcPts val="2500"/>
              </a:spcBef>
              <a:buNone/>
            </a:pPr>
            <a:r>
              <a:rPr lang="en-US" sz="1400" b="1"/>
              <a:t>Scalability Enhancement</a:t>
            </a:r>
          </a:p>
          <a:p>
            <a:pPr marL="0" lvl="1" indent="0">
              <a:buNone/>
            </a:pPr>
            <a:r>
              <a:rPr lang="en-US" sz="1400"/>
              <a:t>AI improves scalability by speeding up processes and enabling the creation of large volumes of personalized content.</a:t>
            </a:r>
          </a:p>
          <a:p>
            <a:pPr marL="0" indent="0">
              <a:spcBef>
                <a:spcPts val="2500"/>
              </a:spcBef>
              <a:buNone/>
            </a:pPr>
            <a:r>
              <a:rPr lang="en-US" sz="1400" b="1"/>
              <a:t>Personalized Content Creation</a:t>
            </a:r>
          </a:p>
          <a:p>
            <a:pPr marL="0" lvl="1" indent="0">
              <a:buNone/>
            </a:pPr>
            <a:r>
              <a:rPr lang="en-US" sz="1400"/>
              <a:t>AI facilitates hyper-personalized content, allowing for unique and tailored media experiences for diverse audiences.</a:t>
            </a:r>
          </a:p>
          <a:p>
            <a:pPr marL="0" indent="0">
              <a:spcBef>
                <a:spcPts val="2500"/>
              </a:spcBef>
              <a:buNone/>
            </a:pPr>
            <a:r>
              <a:rPr lang="en-US" sz="1400" b="1"/>
              <a:t>Actor De-Aging and Automation</a:t>
            </a:r>
          </a:p>
          <a:p>
            <a:pPr marL="0" lvl="1" indent="0">
              <a:buNone/>
            </a:pPr>
            <a:r>
              <a:rPr lang="en-US" sz="1400"/>
              <a:t>AI, such as Disney Research's FRAN, automates actor de-aging, exemplified by its application in films like 'The Irishman', reducing post-production efforts.</a:t>
            </a:r>
          </a:p>
        </p:txBody>
      </p:sp>
    </p:spTree>
    <p:extLst>
      <p:ext uri="{BB962C8B-B14F-4D97-AF65-F5344CB8AC3E}">
        <p14:creationId xmlns:p14="http://schemas.microsoft.com/office/powerpoint/2010/main" val="53735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3B095-4002-F0C0-9B46-00120D7C4C75}"/>
              </a:ext>
            </a:extLst>
          </p:cNvPr>
          <p:cNvSpPr>
            <a:spLocks noGrp="1"/>
          </p:cNvSpPr>
          <p:nvPr>
            <p:ph type="title"/>
          </p:nvPr>
        </p:nvSpPr>
        <p:spPr>
          <a:xfrm>
            <a:off x="5431536" y="978408"/>
            <a:ext cx="6236208" cy="1463040"/>
          </a:xfrm>
        </p:spPr>
        <p:txBody>
          <a:bodyPr vert="horz" lIns="91440" tIns="45720" rIns="91440" bIns="45720" rtlCol="0" anchor="t">
            <a:normAutofit fontScale="90000"/>
          </a:bodyPr>
          <a:lstStyle/>
          <a:p>
            <a:r>
              <a:rPr lang="en-US" dirty="0"/>
              <a:t>AI Techniques Used in Entertainment and Media</a:t>
            </a:r>
          </a:p>
        </p:txBody>
      </p:sp>
      <p:pic>
        <p:nvPicPr>
          <p:cNvPr id="5" name="Content Placeholder 4" descr="The meta-universe of the virtual world">
            <a:extLst>
              <a:ext uri="{FF2B5EF4-FFF2-40B4-BE49-F238E27FC236}">
                <a16:creationId xmlns:a16="http://schemas.microsoft.com/office/drawing/2014/main" id="{7CFF8701-B02D-43EB-B2B5-CF1DF07202CB}"/>
              </a:ext>
            </a:extLst>
          </p:cNvPr>
          <p:cNvPicPr>
            <a:picLocks noGrp="1" noChangeAspect="1"/>
          </p:cNvPicPr>
          <p:nvPr>
            <p:ph sz="half" idx="1"/>
          </p:nvPr>
        </p:nvPicPr>
        <p:blipFill>
          <a:blip r:embed="rId3"/>
          <a:srcRect l="34500" r="17228"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FC7C19E-BC19-5B36-4E63-2262639D7B2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fontScale="92500" lnSpcReduction="20000"/>
          </a:bodyPr>
          <a:lstStyle/>
          <a:p>
            <a:pPr lvl="0"/>
            <a:r>
              <a:rPr lang="en-US" b="1" dirty="0"/>
              <a:t>Generative AI (GANs, Diffusion Models)</a:t>
            </a:r>
            <a:r>
              <a:rPr lang="en-US" dirty="0"/>
              <a:t>: For video synthesis, character animation, and deepfakes.</a:t>
            </a:r>
          </a:p>
          <a:p>
            <a:pPr lvl="0"/>
            <a:r>
              <a:rPr lang="en-US" b="1" dirty="0"/>
              <a:t>Natural Language Processing (NLP)</a:t>
            </a:r>
            <a:r>
              <a:rPr lang="en-US" dirty="0"/>
              <a:t>: Scriptwriting, content summarization, and chatbots.</a:t>
            </a:r>
          </a:p>
          <a:p>
            <a:pPr lvl="0"/>
            <a:r>
              <a:rPr lang="en-US" b="1" dirty="0"/>
              <a:t>Computer Vision</a:t>
            </a:r>
            <a:r>
              <a:rPr lang="en-US" dirty="0"/>
              <a:t>: Scene recognition, facial tracking, and VFX automation.</a:t>
            </a:r>
          </a:p>
          <a:p>
            <a:pPr lvl="0"/>
            <a:r>
              <a:rPr lang="en-US" b="1" dirty="0"/>
              <a:t>Reinforcement Learning</a:t>
            </a:r>
            <a:r>
              <a:rPr lang="en-US" dirty="0"/>
              <a:t>: Adaptive game design and interactive storytelling.</a:t>
            </a:r>
          </a:p>
          <a:p>
            <a:pPr lvl="0"/>
            <a:r>
              <a:rPr lang="en-US" b="1" dirty="0"/>
              <a:t>Timeline (Optional)</a:t>
            </a:r>
            <a:r>
              <a:rPr lang="en-US" dirty="0"/>
              <a:t>: </a:t>
            </a:r>
          </a:p>
          <a:p>
            <a:pPr lvl="1"/>
            <a:r>
              <a:rPr lang="en-US" dirty="0"/>
              <a:t>2016: Deepfake tech emerges</a:t>
            </a:r>
          </a:p>
          <a:p>
            <a:pPr lvl="1"/>
            <a:r>
              <a:rPr lang="en-US" dirty="0"/>
              <a:t>2019: </a:t>
            </a:r>
            <a:r>
              <a:rPr lang="en-US" i="1" dirty="0"/>
              <a:t>The Irishman</a:t>
            </a:r>
            <a:r>
              <a:rPr lang="en-US" dirty="0"/>
              <a:t> uses AI de-aging</a:t>
            </a:r>
          </a:p>
          <a:p>
            <a:pPr lvl="1"/>
            <a:r>
              <a:rPr lang="en-US" dirty="0"/>
              <a:t>2023–2025: Agentic AI and real-time dubbing go mainstream</a:t>
            </a:r>
          </a:p>
        </p:txBody>
      </p:sp>
    </p:spTree>
    <p:extLst>
      <p:ext uri="{BB962C8B-B14F-4D97-AF65-F5344CB8AC3E}">
        <p14:creationId xmlns:p14="http://schemas.microsoft.com/office/powerpoint/2010/main" val="366962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148E3E-CAE8-2AFB-E6AC-DBD74B074A5B}"/>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Historical Development of AI in Entertainment</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BFCFFBD4-A801-4175-A601-711C7A48CF8D}"/>
              </a:ext>
            </a:extLst>
          </p:cNvPr>
          <p:cNvPicPr>
            <a:picLocks noGrp="1" noChangeAspect="1"/>
          </p:cNvPicPr>
          <p:nvPr>
            <p:ph sz="half" idx="1"/>
          </p:nvPr>
        </p:nvPicPr>
        <p:blipFill>
          <a:blip r:embed="rId3"/>
          <a:srcRect l="929" r="3640"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AF7EBB73-8587-963E-DCDE-A3423E95229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Early Content Recommendations</a:t>
            </a:r>
          </a:p>
          <a:p>
            <a:pPr marL="0" lvl="1" indent="0">
              <a:buNone/>
            </a:pPr>
            <a:r>
              <a:rPr lang="en-US" sz="1400"/>
              <a:t>The journey began with simple algorithms designed to recommend content based on user preferences, paving the way for AI integration.</a:t>
            </a:r>
          </a:p>
          <a:p>
            <a:pPr marL="0" indent="0">
              <a:spcBef>
                <a:spcPts val="2500"/>
              </a:spcBef>
              <a:buNone/>
            </a:pPr>
            <a:r>
              <a:rPr lang="en-US" sz="1400" b="1"/>
              <a:t>Streamlining Production</a:t>
            </a:r>
          </a:p>
          <a:p>
            <a:pPr marL="0" lvl="1" indent="0">
              <a:buNone/>
            </a:pPr>
            <a:r>
              <a:rPr lang="en-US" sz="1400"/>
              <a:t>AI evolved to streamline production processes in entertainment, enhancing efficiency and reducing costs for creators and studios.</a:t>
            </a:r>
          </a:p>
          <a:p>
            <a:pPr marL="0" indent="0">
              <a:spcBef>
                <a:spcPts val="2500"/>
              </a:spcBef>
              <a:buNone/>
            </a:pPr>
            <a:r>
              <a:rPr lang="en-US" sz="1400" b="1"/>
              <a:t>Realistic Virtual Environments</a:t>
            </a:r>
          </a:p>
          <a:p>
            <a:pPr marL="0" lvl="1" indent="0">
              <a:buNone/>
            </a:pPr>
            <a:r>
              <a:rPr lang="en-US" sz="1400"/>
              <a:t>Complex AI systems began to create realistic virtual environments, transforming gaming and filmmaking experiences for audiences.</a:t>
            </a:r>
          </a:p>
          <a:p>
            <a:pPr marL="0" indent="0">
              <a:spcBef>
                <a:spcPts val="2500"/>
              </a:spcBef>
              <a:buNone/>
            </a:pPr>
            <a:r>
              <a:rPr lang="en-US" sz="1400" b="1"/>
              <a:t>Generating New Art</a:t>
            </a:r>
          </a:p>
          <a:p>
            <a:pPr marL="0" lvl="1" indent="0">
              <a:buNone/>
            </a:pPr>
            <a:r>
              <a:rPr lang="en-US" sz="1400"/>
              <a:t>AI now generates entirely new works of art, showcasing creativity and pushing the boundaries of traditional artistic mediums.</a:t>
            </a:r>
          </a:p>
        </p:txBody>
      </p:sp>
    </p:spTree>
    <p:extLst>
      <p:ext uri="{BB962C8B-B14F-4D97-AF65-F5344CB8AC3E}">
        <p14:creationId xmlns:p14="http://schemas.microsoft.com/office/powerpoint/2010/main" val="325194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D1AA47-C2A7-4C6A-C6F0-4C46F61C9AED}"/>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Key Technologies Driving AI</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331A52D-7515-F601-8A5E-F88EA8DBCAA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Machine Learning</a:t>
            </a:r>
          </a:p>
          <a:p>
            <a:pPr marL="0" lvl="1" indent="0">
              <a:buNone/>
            </a:pPr>
            <a:r>
              <a:rPr lang="en-US" sz="1400"/>
              <a:t>Machine learning algorithms analyze data to make predictions and improve user experiences in entertainment applications.</a:t>
            </a:r>
          </a:p>
          <a:p>
            <a:pPr marL="0" indent="0">
              <a:spcBef>
                <a:spcPts val="2500"/>
              </a:spcBef>
              <a:buNone/>
            </a:pPr>
            <a:r>
              <a:rPr lang="en-US" sz="1400" b="1"/>
              <a:t>Natural Language Processing</a:t>
            </a:r>
          </a:p>
          <a:p>
            <a:pPr marL="0" lvl="1" indent="0">
              <a:buNone/>
            </a:pPr>
            <a:r>
              <a:rPr lang="en-US" sz="1400"/>
              <a:t>Natural language processing technology allows machines to understand and respond to human language, enhancing user interaction.</a:t>
            </a:r>
          </a:p>
          <a:p>
            <a:pPr marL="0" indent="0">
              <a:spcBef>
                <a:spcPts val="2500"/>
              </a:spcBef>
              <a:buNone/>
            </a:pPr>
            <a:r>
              <a:rPr lang="en-US" sz="1400" b="1"/>
              <a:t>Computer Vision</a:t>
            </a:r>
          </a:p>
          <a:p>
            <a:pPr marL="0" lvl="1" indent="0">
              <a:buNone/>
            </a:pPr>
            <a:r>
              <a:rPr lang="en-US" sz="1400"/>
              <a:t>Computer vision technology enables machines to interpret and process visual data, revolutionizing how we experience entertainment.</a:t>
            </a:r>
          </a:p>
        </p:txBody>
      </p:sp>
      <p:pic>
        <p:nvPicPr>
          <p:cNvPr id="5" name="Content Placeholder 4" descr="Android, Deep Learning, Artificial Intelligence Background">
            <a:extLst>
              <a:ext uri="{FF2B5EF4-FFF2-40B4-BE49-F238E27FC236}">
                <a16:creationId xmlns:a16="http://schemas.microsoft.com/office/drawing/2014/main" id="{CF57B620-9F2E-43F7-97EF-290B58619438}"/>
              </a:ext>
            </a:extLst>
          </p:cNvPr>
          <p:cNvPicPr>
            <a:picLocks noGrp="1" noChangeAspect="1"/>
          </p:cNvPicPr>
          <p:nvPr>
            <p:ph sz="half" idx="1"/>
          </p:nvPr>
        </p:nvPicPr>
        <p:blipFill>
          <a:blip r:embed="rId3"/>
          <a:srcRect l="24671" r="36062"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1196624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9D83F0-821E-5716-EAFC-A74FD3845F9B}"/>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AI-Generated Music and Art</a:t>
            </a:r>
          </a:p>
        </p:txBody>
      </p:sp>
      <p:pic>
        <p:nvPicPr>
          <p:cNvPr id="5" name="Content Placeholder 4" descr="Overhead shot of jigsaw puzzle of many musical notes.">
            <a:extLst>
              <a:ext uri="{FF2B5EF4-FFF2-40B4-BE49-F238E27FC236}">
                <a16:creationId xmlns:a16="http://schemas.microsoft.com/office/drawing/2014/main" id="{E558168E-A409-4BED-BF97-A2EEE815CAD8}"/>
              </a:ext>
            </a:extLst>
          </p:cNvPr>
          <p:cNvPicPr>
            <a:picLocks noGrp="1" noChangeAspect="1"/>
          </p:cNvPicPr>
          <p:nvPr>
            <p:ph sz="half" idx="1"/>
          </p:nvPr>
        </p:nvPicPr>
        <p:blipFill>
          <a:blip r:embed="rId3"/>
          <a:srcRect l="21518" r="3020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33233DF-9E45-768C-F223-08BA4A5BD1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Creative Compositions</a:t>
            </a:r>
          </a:p>
          <a:p>
            <a:pPr marL="0" lvl="1" indent="0">
              <a:buNone/>
            </a:pPr>
            <a:r>
              <a:rPr lang="en-US" sz="1400"/>
              <a:t>AI is revolutionizing the music industry by generating unique compositions that blend various styles and genres.</a:t>
            </a:r>
          </a:p>
          <a:p>
            <a:pPr marL="0" indent="0">
              <a:spcBef>
                <a:spcPts val="2500"/>
              </a:spcBef>
              <a:buNone/>
            </a:pPr>
            <a:r>
              <a:rPr lang="en-US" sz="1400" b="1"/>
              <a:t>Visual Art Generation</a:t>
            </a:r>
          </a:p>
          <a:p>
            <a:pPr marL="0" lvl="1" indent="0">
              <a:buNone/>
            </a:pPr>
            <a:r>
              <a:rPr lang="en-US" sz="1400"/>
              <a:t>AI tools have enabled artists to create stunning visual art pieces, pushing the boundaries of creativity.</a:t>
            </a:r>
          </a:p>
          <a:p>
            <a:pPr marL="0" indent="0">
              <a:spcBef>
                <a:spcPts val="2500"/>
              </a:spcBef>
              <a:buNone/>
            </a:pPr>
            <a:r>
              <a:rPr lang="en-US" sz="1400" b="1"/>
              <a:t>Pushing Creative Boundaries</a:t>
            </a:r>
          </a:p>
          <a:p>
            <a:pPr marL="0" lvl="1" indent="0">
              <a:buNone/>
            </a:pPr>
            <a:r>
              <a:rPr lang="en-US" sz="1400"/>
              <a:t>AI technologies, like AIVA and DALL-E, are expanding the possibilities of artistic expression and creativity.</a:t>
            </a:r>
          </a:p>
        </p:txBody>
      </p:sp>
    </p:spTree>
    <p:extLst>
      <p:ext uri="{BB962C8B-B14F-4D97-AF65-F5344CB8AC3E}">
        <p14:creationId xmlns:p14="http://schemas.microsoft.com/office/powerpoint/2010/main" val="1901681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F8940-2040-3466-A5FF-E0A360AE39F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AI in Game Development</a:t>
            </a:r>
          </a:p>
        </p:txBody>
      </p:sp>
      <p:pic>
        <p:nvPicPr>
          <p:cNvPr id="5" name="Content Placeholder 4" descr="Businessman walking in virtual reality display">
            <a:extLst>
              <a:ext uri="{FF2B5EF4-FFF2-40B4-BE49-F238E27FC236}">
                <a16:creationId xmlns:a16="http://schemas.microsoft.com/office/drawing/2014/main" id="{FA5FB7BE-30BA-4D35-875A-73A9391DD036}"/>
              </a:ext>
            </a:extLst>
          </p:cNvPr>
          <p:cNvPicPr>
            <a:picLocks noGrp="1" noChangeAspect="1"/>
          </p:cNvPicPr>
          <p:nvPr>
            <p:ph sz="half" idx="1"/>
          </p:nvPr>
        </p:nvPicPr>
        <p:blipFill>
          <a:blip r:embed="rId3"/>
          <a:srcRect l="36753" r="22568"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C4DD91BC-4E8D-F82E-7985-0380FBFF870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Smarter Non-Playable Characters</a:t>
            </a:r>
          </a:p>
          <a:p>
            <a:pPr marL="0" lvl="1" indent="0">
              <a:buNone/>
            </a:pPr>
            <a:r>
              <a:rPr lang="en-US" sz="1400"/>
              <a:t>AI technology is making non-playable characters in games smarter and more responsive to player actions, enhancing immersion.</a:t>
            </a:r>
          </a:p>
          <a:p>
            <a:pPr marL="0" indent="0">
              <a:spcBef>
                <a:spcPts val="2500"/>
              </a:spcBef>
              <a:buNone/>
            </a:pPr>
            <a:r>
              <a:rPr lang="en-US" sz="1400" b="1"/>
              <a:t>Adaptive Gaming Environments</a:t>
            </a:r>
          </a:p>
          <a:p>
            <a:pPr marL="0" lvl="1" indent="0">
              <a:buNone/>
            </a:pPr>
            <a:r>
              <a:rPr lang="en-US" sz="1400"/>
              <a:t>AI enhances player experiences by creating adaptive gaming environments that respond to player behavior and choices.</a:t>
            </a:r>
          </a:p>
          <a:p>
            <a:pPr marL="0" indent="0">
              <a:spcBef>
                <a:spcPts val="2500"/>
              </a:spcBef>
              <a:buNone/>
            </a:pPr>
            <a:r>
              <a:rPr lang="en-US" sz="1400" b="1"/>
              <a:t>Streamlined Content Creation</a:t>
            </a:r>
          </a:p>
          <a:p>
            <a:pPr marL="0" lvl="1" indent="0">
              <a:buNone/>
            </a:pPr>
            <a:r>
              <a:rPr lang="en-US" sz="1400"/>
              <a:t>AI is streamlining content creation processes in game development, allowing for faster and more efficient design.</a:t>
            </a:r>
          </a:p>
        </p:txBody>
      </p:sp>
    </p:spTree>
    <p:extLst>
      <p:ext uri="{BB962C8B-B14F-4D97-AF65-F5344CB8AC3E}">
        <p14:creationId xmlns:p14="http://schemas.microsoft.com/office/powerpoint/2010/main" val="2333084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2353</Words>
  <Application>Microsoft Office PowerPoint</Application>
  <PresentationFormat>Widescreen</PresentationFormat>
  <Paragraphs>188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Arial</vt:lpstr>
      <vt:lpstr>Bierstadt</vt:lpstr>
      <vt:lpstr>GestaltVTI</vt:lpstr>
      <vt:lpstr>AI in Entertainment and Media: Transforming Creativity and Consumption</vt:lpstr>
      <vt:lpstr>Agenda</vt:lpstr>
      <vt:lpstr>PowerPoint Presentation</vt:lpstr>
      <vt:lpstr>AI Use Case Motivation</vt:lpstr>
      <vt:lpstr>AI Techniques Used in Entertainment and Media</vt:lpstr>
      <vt:lpstr>Historical Development of AI in Entertainment</vt:lpstr>
      <vt:lpstr>Key Technologies Driving AI</vt:lpstr>
      <vt:lpstr>AI-Generated Music and Art</vt:lpstr>
      <vt:lpstr>AI in Game Development</vt:lpstr>
      <vt:lpstr>Personalized Content Recommendations</vt:lpstr>
      <vt:lpstr>AI-Driven Interactive Experiences</vt:lpstr>
      <vt:lpstr>Voice Assistants and Smart Devices</vt:lpstr>
      <vt:lpstr>Enhanced Creativity and Efficiency</vt:lpstr>
      <vt:lpstr>Ethical Considerations</vt:lpstr>
      <vt:lpstr>Impact on Employment</vt:lpstr>
      <vt:lpstr>Predictive Analytics and Real-Time Data</vt:lpstr>
      <vt:lpstr>Virtual Reality and Augmented Reality</vt:lpstr>
      <vt:lpstr>Potential for Further Integration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Richard Rodriguez</dc:creator>
  <cp:lastModifiedBy>Richard Rodriguez</cp:lastModifiedBy>
  <cp:revision>2</cp:revision>
  <dcterms:created xsi:type="dcterms:W3CDTF">2025-06-25T21:20:33Z</dcterms:created>
  <dcterms:modified xsi:type="dcterms:W3CDTF">2025-06-25T21:55:38Z</dcterms:modified>
</cp:coreProperties>
</file>